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540" r:id="rId1"/>
  </p:sldMasterIdLst>
  <p:notesMasterIdLst>
    <p:notesMasterId r:id="rId8"/>
  </p:notesMasterIdLst>
  <p:sldIdLst>
    <p:sldId id="256" r:id="rId2"/>
    <p:sldId id="257" r:id="rId3"/>
    <p:sldId id="258" r:id="rId4"/>
    <p:sldId id="259" r:id="rId5"/>
    <p:sldId id="260" r:id="rId6"/>
    <p:sldId id="264"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71971" autoAdjust="0"/>
  </p:normalViewPr>
  <p:slideViewPr>
    <p:cSldViewPr snapToGrid="0" snapToObjects="1">
      <p:cViewPr varScale="1">
        <p:scale>
          <a:sx n="95" d="100"/>
          <a:sy n="95" d="100"/>
        </p:scale>
        <p:origin x="-112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30707493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a:buNone/>
            </a:pPr>
            <a:r>
              <a:rPr lang="en-US" sz="1100" kern="1200" dirty="0" smtClean="0">
                <a:solidFill>
                  <a:schemeClr val="tx1"/>
                </a:solidFill>
                <a:effectLst/>
                <a:latin typeface="+mn-lt"/>
                <a:ea typeface="+mn-ea"/>
                <a:cs typeface="+mn-cs"/>
              </a:rPr>
              <a:t>Humans are unique in their ability to think abstractly (e.g. using language, learning relations). Previous work from our lab has shown that infants can learn simple abstract relations, like whether two objects are the “same” or “different”. In this study, we investigated flexibility in early learning. Our question was whether repetition or comparison is more important. Multiple exemplars allow for comparison, and previous research has shown that infants who see two to four exemplars can generalize the relation to completely novel exemplars. In this experiment, we explored the role of repetition with only a single example. First, infants saw a single pair of objects that were either the “same” or “different” during the learning portion of the experiment. Then, in test trials, all infants saw an alternation between same and different pairs. Their looking duration was a measure of their relational learning. Surprisingly, 3-month olds learned the relation, but 7- and 9-month olds did not. We interpret these findings as revealing that encoding ability changes over development. The youngest infants are not consistent at encoding the objects, most likely because they encoded one part of each object during each trial, actually believing it to be different objects, and consequently learned the relational characteristics between the objects. Seven- and nine-month olds are much better encoders, and dismissed the repetition of the single exemplar. Showing them one exemplar did not help them learn. </a:t>
            </a:r>
          </a:p>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557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9AB3A824-1A51-4B26-AD58-A6D8E14F6C04}" type="datetimeFigureOut">
              <a:rPr lang="en-US" smtClean="0"/>
              <a:t>8/31/17</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8/31/17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8/31/17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8/31/17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8/31/17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C1C18-307B-4F68-A007-B5B542270E8D}" type="datetimeFigureOut">
              <a:rPr lang="en-US" smtClean="0"/>
              <a:t>8/31/17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C1C18-307B-4F68-A007-B5B542270E8D}" type="datetimeFigureOut">
              <a:rPr lang="en-US" smtClean="0"/>
              <a:t>8/31/17</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D857E33E-8B18-4087-B112-809917729534}" type="datetimeFigureOut">
              <a:rPr lang="en-US" smtClean="0"/>
              <a:t>8/31/17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D3FFE419-2371-464F-8239-3959401C3561}" type="datetimeFigureOut">
              <a:rPr lang="en-US" smtClean="0"/>
              <a:t>8/31/17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extLst>
    <p:ext uri="{DCECCB84-F9BA-43D5-87BE-67443E8EF086}">
      <p15:sldGuideLst xmlns=""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00671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8/31/17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8/31/17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8/31/17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8/31/17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8/31/17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8/31/17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8/31/17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8/31/17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3CBC1C18-307B-4F68-A007-B5B542270E8D}" type="datetimeFigureOut">
              <a:rPr lang="en-US" smtClean="0"/>
              <a:t>8/31/17</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smtClean="0"/>
              <a:t>
              </a:t>
            </a:r>
            <a:endParaRPr lang="en-US" dirty="0"/>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830793860"/>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 id="2147484552" r:id="rId12"/>
    <p:sldLayoutId id="2147484553" r:id="rId13"/>
    <p:sldLayoutId id="2147484554" r:id="rId14"/>
    <p:sldLayoutId id="2147484555" r:id="rId15"/>
    <p:sldLayoutId id="2147484556" r:id="rId16"/>
    <p:sldLayoutId id="2147484557" r:id="rId17"/>
    <p:sldLayoutId id="2147484558"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prstGeom prst="rect">
            <a:avLst/>
          </a:prstGeom>
        </p:spPr>
        <p:txBody>
          <a:bodyPr lIns="91425" tIns="91425" rIns="91425" bIns="91425" anchor="b" anchorCtr="0">
            <a:noAutofit/>
          </a:bodyPr>
          <a:lstStyle/>
          <a:p>
            <a:pPr lvl="0">
              <a:spcBef>
                <a:spcPts val="0"/>
              </a:spcBef>
              <a:buNone/>
            </a:pPr>
            <a:r>
              <a:rPr lang="en" dirty="0"/>
              <a:t>Abstract Thinking in Infancy</a:t>
            </a:r>
          </a:p>
        </p:txBody>
      </p:sp>
      <p:sp>
        <p:nvSpPr>
          <p:cNvPr id="55" name="Shape 55"/>
          <p:cNvSpPr txBox="1">
            <a:spLocks noGrp="1"/>
          </p:cNvSpPr>
          <p:nvPr>
            <p:ph type="subTitle" idx="1"/>
          </p:nvPr>
        </p:nvSpPr>
        <p:spPr>
          <a:prstGeom prst="rect">
            <a:avLst/>
          </a:prstGeom>
        </p:spPr>
        <p:txBody>
          <a:bodyPr lIns="91425" tIns="91425" rIns="91425" bIns="91425" anchor="t" anchorCtr="0">
            <a:noAutofit/>
          </a:bodyPr>
          <a:lstStyle/>
          <a:p>
            <a:pPr lvl="0">
              <a:spcBef>
                <a:spcPts val="0"/>
              </a:spcBef>
              <a:buNone/>
            </a:pPr>
            <a:r>
              <a:rPr lang="en" sz="2400" dirty="0"/>
              <a:t>Rocio </a:t>
            </a:r>
            <a:r>
              <a:rPr lang="en" sz="2400" dirty="0" smtClean="0"/>
              <a:t>Bautista</a:t>
            </a:r>
            <a:endParaRPr lang="en" sz="2400" dirty="0"/>
          </a:p>
          <a:p>
            <a:pPr lvl="0">
              <a:spcBef>
                <a:spcPts val="0"/>
              </a:spcBef>
              <a:buNone/>
            </a:pPr>
            <a:r>
              <a:rPr lang="en" dirty="0" smtClean="0"/>
              <a:t>Dr</a:t>
            </a:r>
            <a:r>
              <a:rPr lang="en" dirty="0"/>
              <a:t>. Susan </a:t>
            </a:r>
            <a:r>
              <a:rPr lang="en" dirty="0" err="1"/>
              <a:t>Hespos</a:t>
            </a:r>
            <a:r>
              <a:rPr lang="en" dirty="0"/>
              <a:t> </a:t>
            </a:r>
            <a:endParaRPr lang="en-US" dirty="0"/>
          </a:p>
          <a:p>
            <a:pPr lvl="0">
              <a:spcBef>
                <a:spcPts val="0"/>
              </a:spcBef>
              <a:buNone/>
            </a:pPr>
            <a:r>
              <a:rPr lang="en-US" dirty="0" smtClean="0"/>
              <a:t>Infant Cognition Lab</a:t>
            </a:r>
            <a:endParaRPr lang="en"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Research Question</a:t>
            </a:r>
          </a:p>
        </p:txBody>
      </p:sp>
      <p:sp>
        <p:nvSpPr>
          <p:cNvPr id="61" name="Shape 61"/>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endParaRPr lang="en-US" dirty="0" smtClean="0"/>
          </a:p>
          <a:p>
            <a:pPr lvl="0" rtl="0">
              <a:spcBef>
                <a:spcPts val="0"/>
              </a:spcBef>
              <a:buNone/>
            </a:pPr>
            <a:endParaRPr lang="en-US" dirty="0"/>
          </a:p>
          <a:p>
            <a:pPr lvl="0" rtl="0">
              <a:spcBef>
                <a:spcPts val="0"/>
              </a:spcBef>
              <a:buNone/>
            </a:pPr>
            <a:endParaRPr lang="en-US" dirty="0" smtClean="0"/>
          </a:p>
          <a:p>
            <a:pPr lvl="0" rtl="0">
              <a:spcBef>
                <a:spcPts val="0"/>
              </a:spcBef>
              <a:buNone/>
            </a:pPr>
            <a:r>
              <a:rPr lang="en" sz="1600" dirty="0" smtClean="0"/>
              <a:t>Is </a:t>
            </a:r>
            <a:r>
              <a:rPr lang="en" sz="1600" dirty="0"/>
              <a:t>repetition or comparison more important for abstract learning in infants?</a:t>
            </a:r>
          </a:p>
          <a:p>
            <a:pPr marL="457200" lvl="0" indent="-228600" rtl="0">
              <a:lnSpc>
                <a:spcPct val="150000"/>
              </a:lnSpc>
              <a:spcBef>
                <a:spcPts val="0"/>
              </a:spcBef>
              <a:buChar char="●"/>
            </a:pPr>
            <a:r>
              <a:rPr lang="en" sz="1600" dirty="0"/>
              <a:t>Investigating flexibility in early </a:t>
            </a:r>
            <a:r>
              <a:rPr lang="en" sz="1600" dirty="0" smtClean="0"/>
              <a:t>learning</a:t>
            </a:r>
            <a:endParaRPr lang="en-US" sz="1600" dirty="0"/>
          </a:p>
          <a:p>
            <a:pPr marL="457200" lvl="0" indent="-228600" rtl="0">
              <a:lnSpc>
                <a:spcPct val="150000"/>
              </a:lnSpc>
              <a:spcBef>
                <a:spcPts val="0"/>
              </a:spcBef>
              <a:buChar char="●"/>
            </a:pPr>
            <a:r>
              <a:rPr lang="en-US" sz="1600" dirty="0" smtClean="0"/>
              <a:t>“Same” and “different” is the most basic abstract relation</a:t>
            </a:r>
          </a:p>
          <a:p>
            <a:pPr marL="800100" lvl="3" indent="-228600">
              <a:lnSpc>
                <a:spcPct val="200000"/>
              </a:lnSpc>
              <a:buChar char="●"/>
            </a:pPr>
            <a:r>
              <a:rPr lang="en-US" sz="1250" dirty="0" smtClean="0"/>
              <a:t>Previous research showed infants did not learn with 6-exemplars</a:t>
            </a:r>
          </a:p>
          <a:p>
            <a:pPr marL="800100" lvl="3" indent="-228600">
              <a:lnSpc>
                <a:spcPct val="200000"/>
              </a:lnSpc>
              <a:buChar char="●"/>
            </a:pPr>
            <a:r>
              <a:rPr lang="en-US" sz="1250" dirty="0" smtClean="0"/>
              <a:t>However, infants </a:t>
            </a:r>
            <a:r>
              <a:rPr lang="en-US" sz="1250" i="1" dirty="0" smtClean="0"/>
              <a:t>do</a:t>
            </a:r>
            <a:r>
              <a:rPr lang="en-US" sz="1250" dirty="0" smtClean="0"/>
              <a:t> learn when presented with 2 exemplars</a:t>
            </a:r>
          </a:p>
          <a:p>
            <a:pPr marL="800100" lvl="3" indent="-228600">
              <a:lnSpc>
                <a:spcPct val="200000"/>
              </a:lnSpc>
              <a:buChar char="●"/>
            </a:pPr>
            <a:r>
              <a:rPr lang="en-US" sz="1250" dirty="0" smtClean="0"/>
              <a:t>Our question is, will infants learn with one exemplar</a:t>
            </a:r>
            <a:endParaRPr lang="en-US" sz="125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05724"/>
            <a:ext cx="8520600" cy="572700"/>
          </a:xfrm>
          <a:prstGeom prst="rect">
            <a:avLst/>
          </a:prstGeom>
        </p:spPr>
        <p:txBody>
          <a:bodyPr lIns="91425" tIns="91425" rIns="91425" bIns="91425" anchor="t" anchorCtr="0">
            <a:noAutofit/>
          </a:bodyPr>
          <a:lstStyle/>
          <a:p>
            <a:pPr lvl="0">
              <a:spcBef>
                <a:spcPts val="0"/>
              </a:spcBef>
              <a:buNone/>
            </a:pPr>
            <a:r>
              <a:rPr lang="en" dirty="0"/>
              <a:t>Research Methodology: </a:t>
            </a:r>
            <a:r>
              <a:rPr lang="en-US" dirty="0" smtClean="0"/>
              <a:t/>
            </a:r>
            <a:br>
              <a:rPr lang="en-US" dirty="0" smtClean="0"/>
            </a:br>
            <a:r>
              <a:rPr lang="en" dirty="0" smtClean="0"/>
              <a:t>Looking-time </a:t>
            </a:r>
            <a:r>
              <a:rPr lang="en" dirty="0"/>
              <a:t>experiment</a:t>
            </a:r>
          </a:p>
        </p:txBody>
      </p:sp>
      <p:pic>
        <p:nvPicPr>
          <p:cNvPr id="70" name="Shape 70"/>
          <p:cNvPicPr preferRelativeResize="0"/>
          <p:nvPr/>
        </p:nvPicPr>
        <p:blipFill rotWithShape="1">
          <a:blip r:embed="rId3">
            <a:alphaModFix/>
          </a:blip>
          <a:srcRect l="25563" t="39949" r="25342" b="11093"/>
          <a:stretch/>
        </p:blipFill>
        <p:spPr>
          <a:xfrm>
            <a:off x="2751879" y="3036995"/>
            <a:ext cx="1684499" cy="945000"/>
          </a:xfrm>
          <a:prstGeom prst="rect">
            <a:avLst/>
          </a:prstGeom>
          <a:noFill/>
          <a:ln>
            <a:noFill/>
          </a:ln>
        </p:spPr>
      </p:pic>
      <p:pic>
        <p:nvPicPr>
          <p:cNvPr id="71" name="Shape 71"/>
          <p:cNvPicPr preferRelativeResize="0"/>
          <p:nvPr/>
        </p:nvPicPr>
        <p:blipFill rotWithShape="1">
          <a:blip r:embed="rId4">
            <a:alphaModFix/>
          </a:blip>
          <a:srcRect l="26918" t="43703" r="28158" b="15436"/>
          <a:stretch/>
        </p:blipFill>
        <p:spPr>
          <a:xfrm>
            <a:off x="4716264" y="3014751"/>
            <a:ext cx="1846800" cy="944999"/>
          </a:xfrm>
          <a:prstGeom prst="rect">
            <a:avLst/>
          </a:prstGeom>
          <a:noFill/>
          <a:ln>
            <a:noFill/>
          </a:ln>
        </p:spPr>
      </p:pic>
      <p:pic>
        <p:nvPicPr>
          <p:cNvPr id="72" name="Shape 72"/>
          <p:cNvPicPr preferRelativeResize="0"/>
          <p:nvPr/>
        </p:nvPicPr>
        <p:blipFill rotWithShape="1">
          <a:blip r:embed="rId5">
            <a:alphaModFix/>
          </a:blip>
          <a:srcRect l="27653" t="34920" r="27433" b="20286"/>
          <a:stretch/>
        </p:blipFill>
        <p:spPr>
          <a:xfrm>
            <a:off x="6842950" y="3014750"/>
            <a:ext cx="1752899" cy="945000"/>
          </a:xfrm>
          <a:prstGeom prst="rect">
            <a:avLst/>
          </a:prstGeom>
          <a:noFill/>
          <a:ln>
            <a:noFill/>
          </a:ln>
        </p:spPr>
      </p:pic>
      <p:pic>
        <p:nvPicPr>
          <p:cNvPr id="73" name="Shape 73"/>
          <p:cNvPicPr preferRelativeResize="0"/>
          <p:nvPr/>
        </p:nvPicPr>
        <p:blipFill rotWithShape="1">
          <a:blip r:embed="rId6">
            <a:alphaModFix/>
          </a:blip>
          <a:srcRect l="26272" t="30836" r="28818" b="24278"/>
          <a:stretch/>
        </p:blipFill>
        <p:spPr>
          <a:xfrm>
            <a:off x="2729971" y="4114202"/>
            <a:ext cx="1681200" cy="945000"/>
          </a:xfrm>
          <a:prstGeom prst="rect">
            <a:avLst/>
          </a:prstGeom>
          <a:noFill/>
          <a:ln>
            <a:noFill/>
          </a:ln>
        </p:spPr>
      </p:pic>
      <p:pic>
        <p:nvPicPr>
          <p:cNvPr id="74" name="Shape 74"/>
          <p:cNvPicPr preferRelativeResize="0"/>
          <p:nvPr/>
        </p:nvPicPr>
        <p:blipFill rotWithShape="1">
          <a:blip r:embed="rId7">
            <a:alphaModFix/>
          </a:blip>
          <a:srcRect l="29986" t="33547" r="17970" b="14263"/>
          <a:stretch/>
        </p:blipFill>
        <p:spPr>
          <a:xfrm>
            <a:off x="4674779" y="4059013"/>
            <a:ext cx="1846800" cy="963000"/>
          </a:xfrm>
          <a:prstGeom prst="rect">
            <a:avLst/>
          </a:prstGeom>
          <a:noFill/>
          <a:ln>
            <a:noFill/>
          </a:ln>
        </p:spPr>
      </p:pic>
      <p:pic>
        <p:nvPicPr>
          <p:cNvPr id="75" name="Shape 75"/>
          <p:cNvPicPr preferRelativeResize="0"/>
          <p:nvPr/>
        </p:nvPicPr>
        <p:blipFill rotWithShape="1">
          <a:blip r:embed="rId8">
            <a:alphaModFix/>
          </a:blip>
          <a:srcRect l="30094" t="42991" r="24906" b="17534"/>
          <a:stretch/>
        </p:blipFill>
        <p:spPr>
          <a:xfrm>
            <a:off x="6842950" y="4059013"/>
            <a:ext cx="1752900" cy="945000"/>
          </a:xfrm>
          <a:prstGeom prst="rect">
            <a:avLst/>
          </a:prstGeom>
          <a:noFill/>
          <a:ln>
            <a:noFill/>
          </a:ln>
        </p:spPr>
      </p:pic>
      <p:sp>
        <p:nvSpPr>
          <p:cNvPr id="3" name="TextBox 2"/>
          <p:cNvSpPr txBox="1"/>
          <p:nvPr/>
        </p:nvSpPr>
        <p:spPr>
          <a:xfrm>
            <a:off x="488346" y="1886765"/>
            <a:ext cx="4083654" cy="923330"/>
          </a:xfrm>
          <a:prstGeom prst="rect">
            <a:avLst/>
          </a:prstGeom>
          <a:noFill/>
        </p:spPr>
        <p:txBody>
          <a:bodyPr wrap="square" rtlCol="0">
            <a:spAutoFit/>
          </a:bodyPr>
          <a:lstStyle/>
          <a:p>
            <a:pPr lvl="0"/>
            <a:r>
              <a:rPr lang="en-US" sz="1800" b="1" u="sng" dirty="0">
                <a:latin typeface="+mn-lt"/>
              </a:rPr>
              <a:t>Pair </a:t>
            </a:r>
            <a:r>
              <a:rPr lang="en-US" sz="1800" b="1" u="sng" dirty="0" smtClean="0">
                <a:latin typeface="+mn-lt"/>
              </a:rPr>
              <a:t>Habituation:</a:t>
            </a:r>
          </a:p>
          <a:p>
            <a:pPr lvl="0"/>
            <a:r>
              <a:rPr lang="en-US" sz="1800" b="1" u="sng" dirty="0" smtClean="0">
                <a:latin typeface="+mn-lt"/>
              </a:rPr>
              <a:t>Single </a:t>
            </a:r>
            <a:r>
              <a:rPr lang="en-US" sz="1800" b="1" u="sng" dirty="0">
                <a:latin typeface="+mn-lt"/>
              </a:rPr>
              <a:t>pair repeated over 6-9 trials</a:t>
            </a:r>
          </a:p>
          <a:p>
            <a:endParaRPr lang="en-US" sz="1800" b="1" u="sng" dirty="0"/>
          </a:p>
        </p:txBody>
      </p:sp>
      <p:sp>
        <p:nvSpPr>
          <p:cNvPr id="4" name="TextBox 3"/>
          <p:cNvSpPr txBox="1"/>
          <p:nvPr/>
        </p:nvSpPr>
        <p:spPr>
          <a:xfrm>
            <a:off x="829862" y="3712426"/>
            <a:ext cx="2036986" cy="461665"/>
          </a:xfrm>
          <a:prstGeom prst="rect">
            <a:avLst/>
          </a:prstGeom>
          <a:noFill/>
        </p:spPr>
        <p:txBody>
          <a:bodyPr wrap="square" rtlCol="0">
            <a:spAutoFit/>
          </a:bodyPr>
          <a:lstStyle/>
          <a:p>
            <a:r>
              <a:rPr lang="en-US" sz="2400" b="1" u="sng" dirty="0" smtClean="0">
                <a:latin typeface="+mn-lt"/>
              </a:rPr>
              <a:t>Test Trials</a:t>
            </a:r>
            <a:endParaRPr lang="en-US" sz="2400" b="1" u="sng" dirty="0">
              <a:latin typeface="+mn-lt"/>
            </a:endParaRPr>
          </a:p>
        </p:txBody>
      </p:sp>
      <p:grpSp>
        <p:nvGrpSpPr>
          <p:cNvPr id="7" name="Group 6"/>
          <p:cNvGrpSpPr/>
          <p:nvPr/>
        </p:nvGrpSpPr>
        <p:grpSpPr>
          <a:xfrm>
            <a:off x="4447309" y="1676887"/>
            <a:ext cx="4431216" cy="1130203"/>
            <a:chOff x="4447309" y="1676887"/>
            <a:chExt cx="4431216" cy="1130203"/>
          </a:xfrm>
        </p:grpSpPr>
        <p:pic>
          <p:nvPicPr>
            <p:cNvPr id="68" name="Shape 68" descr="Screen Shot 2017-08-04 at 12.07.53 AM.png"/>
            <p:cNvPicPr preferRelativeResize="0"/>
            <p:nvPr/>
          </p:nvPicPr>
          <p:blipFill rotWithShape="1">
            <a:blip r:embed="rId9">
              <a:alphaModFix/>
            </a:blip>
            <a:srcRect t="40293"/>
            <a:stretch/>
          </p:blipFill>
          <p:spPr>
            <a:xfrm>
              <a:off x="4447309" y="1984664"/>
              <a:ext cx="4148540" cy="822426"/>
            </a:xfrm>
            <a:prstGeom prst="rect">
              <a:avLst/>
            </a:prstGeom>
            <a:noFill/>
            <a:ln>
              <a:noFill/>
            </a:ln>
          </p:spPr>
        </p:pic>
        <p:sp>
          <p:nvSpPr>
            <p:cNvPr id="5" name="TextBox 4"/>
            <p:cNvSpPr txBox="1"/>
            <p:nvPr/>
          </p:nvSpPr>
          <p:spPr>
            <a:xfrm>
              <a:off x="4572000" y="1688822"/>
              <a:ext cx="1585690" cy="307777"/>
            </a:xfrm>
            <a:prstGeom prst="rect">
              <a:avLst/>
            </a:prstGeom>
            <a:noFill/>
          </p:spPr>
          <p:txBody>
            <a:bodyPr wrap="none" rtlCol="0">
              <a:spAutoFit/>
            </a:bodyPr>
            <a:lstStyle/>
            <a:p>
              <a:r>
                <a:rPr lang="en-US" dirty="0" smtClean="0">
                  <a:latin typeface="+mn-lt"/>
                </a:rPr>
                <a:t>Same Condition</a:t>
              </a:r>
              <a:endParaRPr lang="en-US" dirty="0">
                <a:latin typeface="+mn-lt"/>
              </a:endParaRPr>
            </a:p>
          </p:txBody>
        </p:sp>
        <p:sp>
          <p:nvSpPr>
            <p:cNvPr id="6" name="TextBox 5"/>
            <p:cNvSpPr txBox="1"/>
            <p:nvPr/>
          </p:nvSpPr>
          <p:spPr>
            <a:xfrm>
              <a:off x="6842950" y="1676887"/>
              <a:ext cx="2035575" cy="307777"/>
            </a:xfrm>
            <a:prstGeom prst="rect">
              <a:avLst/>
            </a:prstGeom>
            <a:noFill/>
          </p:spPr>
          <p:txBody>
            <a:bodyPr wrap="square" rtlCol="0">
              <a:spAutoFit/>
            </a:bodyPr>
            <a:lstStyle/>
            <a:p>
              <a:r>
                <a:rPr lang="en-US" dirty="0" smtClean="0">
                  <a:latin typeface="+mn-lt"/>
                </a:rPr>
                <a:t>Different Condition</a:t>
              </a:r>
              <a:endParaRPr lang="en-US" dirty="0">
                <a:latin typeface="+mn-lt"/>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Results</a:t>
            </a:r>
          </a:p>
        </p:txBody>
      </p:sp>
      <p:sp>
        <p:nvSpPr>
          <p:cNvPr id="83" name="Shape 83"/>
          <p:cNvSpPr txBox="1"/>
          <p:nvPr/>
        </p:nvSpPr>
        <p:spPr>
          <a:xfrm>
            <a:off x="343425" y="1341550"/>
            <a:ext cx="3938700" cy="2402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84" name="Shape 84"/>
          <p:cNvSpPr txBox="1"/>
          <p:nvPr/>
        </p:nvSpPr>
        <p:spPr>
          <a:xfrm>
            <a:off x="4442575" y="1394186"/>
            <a:ext cx="4346700" cy="25884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85" name="Shape 85"/>
          <p:cNvPicPr preferRelativeResize="0"/>
          <p:nvPr/>
        </p:nvPicPr>
        <p:blipFill>
          <a:blip r:embed="rId3">
            <a:alphaModFix/>
          </a:blip>
          <a:stretch>
            <a:fillRect/>
          </a:stretch>
        </p:blipFill>
        <p:spPr>
          <a:xfrm>
            <a:off x="4707415" y="2553489"/>
            <a:ext cx="2118736" cy="1894168"/>
          </a:xfrm>
          <a:prstGeom prst="rect">
            <a:avLst/>
          </a:prstGeom>
          <a:noFill/>
          <a:ln>
            <a:noFill/>
          </a:ln>
        </p:spPr>
      </p:pic>
      <p:pic>
        <p:nvPicPr>
          <p:cNvPr id="86" name="Shape 86"/>
          <p:cNvPicPr preferRelativeResize="0"/>
          <p:nvPr/>
        </p:nvPicPr>
        <p:blipFill>
          <a:blip r:embed="rId4">
            <a:alphaModFix/>
          </a:blip>
          <a:stretch>
            <a:fillRect/>
          </a:stretch>
        </p:blipFill>
        <p:spPr>
          <a:xfrm>
            <a:off x="6882209" y="2542750"/>
            <a:ext cx="2146154" cy="1904907"/>
          </a:xfrm>
          <a:prstGeom prst="rect">
            <a:avLst/>
          </a:prstGeom>
          <a:noFill/>
          <a:ln>
            <a:noFill/>
          </a:ln>
        </p:spPr>
      </p:pic>
      <p:sp>
        <p:nvSpPr>
          <p:cNvPr id="87" name="Shape 87"/>
          <p:cNvSpPr txBox="1"/>
          <p:nvPr/>
        </p:nvSpPr>
        <p:spPr>
          <a:xfrm>
            <a:off x="872688" y="1770400"/>
            <a:ext cx="3094800" cy="343500"/>
          </a:xfrm>
          <a:prstGeom prst="rect">
            <a:avLst/>
          </a:prstGeom>
          <a:noFill/>
          <a:ln>
            <a:noFill/>
          </a:ln>
        </p:spPr>
        <p:txBody>
          <a:bodyPr lIns="91425" tIns="91425" rIns="91425" bIns="91425" anchor="t" anchorCtr="0">
            <a:noAutofit/>
          </a:bodyPr>
          <a:lstStyle/>
          <a:p>
            <a:pPr lvl="0">
              <a:spcBef>
                <a:spcPts val="0"/>
              </a:spcBef>
              <a:buNone/>
            </a:pPr>
            <a:r>
              <a:rPr lang="en" sz="2400" u="sng" dirty="0" smtClean="0"/>
              <a:t>3</a:t>
            </a:r>
            <a:r>
              <a:rPr lang="en-US" sz="2400" u="sng" dirty="0" smtClean="0"/>
              <a:t>-</a:t>
            </a:r>
            <a:r>
              <a:rPr lang="en" sz="2400" u="sng" dirty="0" smtClean="0"/>
              <a:t>month</a:t>
            </a:r>
            <a:r>
              <a:rPr lang="en-US" sz="2400" u="sng" dirty="0" smtClean="0"/>
              <a:t>-</a:t>
            </a:r>
            <a:r>
              <a:rPr lang="en" sz="2400" u="sng" dirty="0" smtClean="0"/>
              <a:t>old</a:t>
            </a:r>
            <a:r>
              <a:rPr lang="en-US" sz="2400" u="sng" dirty="0" smtClean="0"/>
              <a:t> infants</a:t>
            </a:r>
            <a:endParaRPr lang="en" sz="2400" u="sng" dirty="0"/>
          </a:p>
        </p:txBody>
      </p:sp>
      <p:sp>
        <p:nvSpPr>
          <p:cNvPr id="88" name="Shape 88"/>
          <p:cNvSpPr txBox="1"/>
          <p:nvPr/>
        </p:nvSpPr>
        <p:spPr>
          <a:xfrm>
            <a:off x="5003025" y="1770400"/>
            <a:ext cx="3311700" cy="300600"/>
          </a:xfrm>
          <a:prstGeom prst="rect">
            <a:avLst/>
          </a:prstGeom>
          <a:noFill/>
          <a:ln>
            <a:noFill/>
          </a:ln>
        </p:spPr>
        <p:txBody>
          <a:bodyPr lIns="91425" tIns="91425" rIns="91425" bIns="91425" anchor="t" anchorCtr="0">
            <a:noAutofit/>
          </a:bodyPr>
          <a:lstStyle/>
          <a:p>
            <a:pPr lvl="0">
              <a:spcBef>
                <a:spcPts val="0"/>
              </a:spcBef>
              <a:buNone/>
            </a:pPr>
            <a:r>
              <a:rPr lang="en" sz="2400" u="sng" dirty="0" smtClean="0"/>
              <a:t>7-9</a:t>
            </a:r>
            <a:r>
              <a:rPr lang="en-US" sz="2400" u="sng" dirty="0" smtClean="0"/>
              <a:t>-</a:t>
            </a:r>
            <a:r>
              <a:rPr lang="en" sz="2400" u="sng" dirty="0" smtClean="0"/>
              <a:t>month</a:t>
            </a:r>
            <a:r>
              <a:rPr lang="en-US" sz="2400" u="sng" dirty="0" smtClean="0"/>
              <a:t>-</a:t>
            </a:r>
            <a:r>
              <a:rPr lang="en" sz="2400" u="sng" dirty="0" smtClean="0"/>
              <a:t>old</a:t>
            </a:r>
            <a:r>
              <a:rPr lang="en-US" sz="2400" u="sng" dirty="0" smtClean="0"/>
              <a:t> infants</a:t>
            </a:r>
            <a:endParaRPr lang="en" sz="2400" u="sng" dirty="0"/>
          </a:p>
        </p:txBody>
      </p:sp>
      <p:pic>
        <p:nvPicPr>
          <p:cNvPr id="89" name="Shape 89"/>
          <p:cNvPicPr preferRelativeResize="0"/>
          <p:nvPr/>
        </p:nvPicPr>
        <p:blipFill>
          <a:blip r:embed="rId5">
            <a:alphaModFix/>
          </a:blip>
          <a:stretch>
            <a:fillRect/>
          </a:stretch>
        </p:blipFill>
        <p:spPr>
          <a:xfrm>
            <a:off x="182974" y="2547176"/>
            <a:ext cx="2106037" cy="1889742"/>
          </a:xfrm>
          <a:prstGeom prst="rect">
            <a:avLst/>
          </a:prstGeom>
          <a:noFill/>
          <a:ln>
            <a:noFill/>
          </a:ln>
        </p:spPr>
      </p:pic>
      <p:pic>
        <p:nvPicPr>
          <p:cNvPr id="90" name="Shape 90"/>
          <p:cNvPicPr preferRelativeResize="0"/>
          <p:nvPr/>
        </p:nvPicPr>
        <p:blipFill>
          <a:blip r:embed="rId6">
            <a:alphaModFix/>
          </a:blip>
          <a:stretch>
            <a:fillRect/>
          </a:stretch>
        </p:blipFill>
        <p:spPr>
          <a:xfrm>
            <a:off x="2345070" y="2542750"/>
            <a:ext cx="2022487" cy="1894168"/>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dirty="0" smtClean="0"/>
              <a:t>Conclusion</a:t>
            </a:r>
            <a:r>
              <a:rPr lang="en-US" dirty="0" smtClean="0"/>
              <a:t>s</a:t>
            </a:r>
            <a:endParaRPr lang="en" dirty="0"/>
          </a:p>
        </p:txBody>
      </p:sp>
      <p:sp>
        <p:nvSpPr>
          <p:cNvPr id="97" name="Shape 97"/>
          <p:cNvSpPr txBox="1">
            <a:spLocks noGrp="1"/>
          </p:cNvSpPr>
          <p:nvPr>
            <p:ph type="body" idx="1"/>
          </p:nvPr>
        </p:nvSpPr>
        <p:spPr>
          <a:prstGeom prst="rect">
            <a:avLst/>
          </a:prstGeom>
        </p:spPr>
        <p:txBody>
          <a:bodyPr lIns="91425" tIns="91425" rIns="91425" bIns="91425" anchor="t" anchorCtr="0">
            <a:noAutofit/>
          </a:bodyPr>
          <a:lstStyle/>
          <a:p>
            <a:pPr marL="228600" lvl="0" indent="0" rtl="0">
              <a:lnSpc>
                <a:spcPct val="150000"/>
              </a:lnSpc>
              <a:spcBef>
                <a:spcPts val="0"/>
              </a:spcBef>
              <a:buNone/>
            </a:pPr>
            <a:endParaRPr lang="en-US" sz="1600" dirty="0" smtClean="0"/>
          </a:p>
          <a:p>
            <a:pPr marL="457200" lvl="0" indent="-228600" rtl="0">
              <a:lnSpc>
                <a:spcPct val="150000"/>
              </a:lnSpc>
              <a:spcBef>
                <a:spcPts val="0"/>
              </a:spcBef>
              <a:buChar char="●"/>
            </a:pPr>
            <a:r>
              <a:rPr lang="en" sz="1600" dirty="0" smtClean="0"/>
              <a:t>Encoding </a:t>
            </a:r>
            <a:r>
              <a:rPr lang="en" sz="1600" dirty="0"/>
              <a:t>ability changes over </a:t>
            </a:r>
            <a:r>
              <a:rPr lang="en" sz="1600" dirty="0" smtClean="0"/>
              <a:t>development</a:t>
            </a:r>
            <a:endParaRPr lang="en-US" sz="1600" dirty="0" smtClean="0"/>
          </a:p>
          <a:p>
            <a:pPr marL="757237" lvl="2" indent="-228600">
              <a:lnSpc>
                <a:spcPct val="150000"/>
              </a:lnSpc>
              <a:buChar char="●"/>
            </a:pPr>
            <a:r>
              <a:rPr lang="en-US" sz="1250" dirty="0"/>
              <a:t>3-month-olds are inconsistent encoders</a:t>
            </a:r>
          </a:p>
          <a:p>
            <a:pPr marL="757237" lvl="2" indent="-228600">
              <a:lnSpc>
                <a:spcPct val="150000"/>
              </a:lnSpc>
              <a:buChar char="●"/>
            </a:pPr>
            <a:r>
              <a:rPr lang="en-US" sz="1250" dirty="0"/>
              <a:t>7- to 9-month-olds are better at </a:t>
            </a:r>
            <a:r>
              <a:rPr lang="en-US" sz="1250" dirty="0" smtClean="0"/>
              <a:t>encoding</a:t>
            </a:r>
          </a:p>
          <a:p>
            <a:pPr marL="457200" lvl="0" indent="-228600" rtl="0">
              <a:lnSpc>
                <a:spcPct val="150000"/>
              </a:lnSpc>
              <a:spcBef>
                <a:spcPts val="0"/>
              </a:spcBef>
              <a:buChar char="●"/>
            </a:pPr>
            <a:r>
              <a:rPr lang="en-US" sz="1600" dirty="0" smtClean="0"/>
              <a:t>Learning patterns change between 3 and 7 months</a:t>
            </a:r>
          </a:p>
        </p:txBody>
      </p:sp>
      <p:pic>
        <p:nvPicPr>
          <p:cNvPr id="4" name="Shape 70"/>
          <p:cNvPicPr preferRelativeResize="0"/>
          <p:nvPr/>
        </p:nvPicPr>
        <p:blipFill rotWithShape="1">
          <a:blip r:embed="rId3">
            <a:alphaModFix/>
          </a:blip>
          <a:srcRect l="29622" t="65430" r="32522" b="19496"/>
          <a:stretch/>
        </p:blipFill>
        <p:spPr>
          <a:xfrm>
            <a:off x="1239657" y="3496358"/>
            <a:ext cx="1298863" cy="290946"/>
          </a:xfrm>
          <a:prstGeom prst="rect">
            <a:avLst/>
          </a:prstGeom>
          <a:noFill/>
          <a:ln>
            <a:noFill/>
          </a:ln>
        </p:spPr>
      </p:pic>
      <p:pic>
        <p:nvPicPr>
          <p:cNvPr id="5" name="Shape 70"/>
          <p:cNvPicPr preferRelativeResize="0"/>
          <p:nvPr/>
        </p:nvPicPr>
        <p:blipFill rotWithShape="1">
          <a:blip r:embed="rId3">
            <a:alphaModFix/>
          </a:blip>
          <a:srcRect l="33068" t="50024" r="31414" b="37080"/>
          <a:stretch/>
        </p:blipFill>
        <p:spPr>
          <a:xfrm>
            <a:off x="1863651" y="3877995"/>
            <a:ext cx="1349738" cy="309243"/>
          </a:xfrm>
          <a:prstGeom prst="rect">
            <a:avLst/>
          </a:prstGeom>
          <a:noFill/>
          <a:ln>
            <a:noFill/>
          </a:ln>
        </p:spPr>
      </p:pic>
      <p:pic>
        <p:nvPicPr>
          <p:cNvPr id="6" name="Shape 70"/>
          <p:cNvPicPr preferRelativeResize="0"/>
          <p:nvPr/>
        </p:nvPicPr>
        <p:blipFill rotWithShape="1">
          <a:blip r:embed="rId3">
            <a:alphaModFix/>
          </a:blip>
          <a:srcRect l="25564" t="39948" r="29784" b="41494"/>
          <a:stretch/>
        </p:blipFill>
        <p:spPr>
          <a:xfrm>
            <a:off x="473608" y="3047459"/>
            <a:ext cx="1532098" cy="358208"/>
          </a:xfrm>
          <a:prstGeom prst="rect">
            <a:avLst/>
          </a:prstGeom>
          <a:noFill/>
          <a:ln>
            <a:noFill/>
          </a:ln>
        </p:spPr>
      </p:pic>
      <p:pic>
        <p:nvPicPr>
          <p:cNvPr id="8" name="Shape 68" descr="Screen Shot 2017-08-04 at 12.07.53 AM.png"/>
          <p:cNvPicPr preferRelativeResize="0"/>
          <p:nvPr/>
        </p:nvPicPr>
        <p:blipFill rotWithShape="1">
          <a:blip r:embed="rId4">
            <a:alphaModFix/>
          </a:blip>
          <a:srcRect l="6333" t="43435" r="57890" b="6560"/>
          <a:stretch/>
        </p:blipFill>
        <p:spPr>
          <a:xfrm>
            <a:off x="5465657" y="3152922"/>
            <a:ext cx="2369087" cy="1450145"/>
          </a:xfrm>
          <a:prstGeom prst="rect">
            <a:avLst/>
          </a:prstGeom>
          <a:noFill/>
          <a:ln>
            <a:noFill/>
          </a:ln>
        </p:spPr>
      </p:pic>
      <p:pic>
        <p:nvPicPr>
          <p:cNvPr id="9" name="Shape 70"/>
          <p:cNvPicPr preferRelativeResize="0"/>
          <p:nvPr/>
        </p:nvPicPr>
        <p:blipFill rotWithShape="1">
          <a:blip r:embed="rId3">
            <a:alphaModFix/>
          </a:blip>
          <a:srcRect l="31133" t="59763" r="32527" b="22750"/>
          <a:stretch/>
        </p:blipFill>
        <p:spPr>
          <a:xfrm>
            <a:off x="2691258" y="4321988"/>
            <a:ext cx="1246883" cy="337533"/>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Shape 97"/>
          <p:cNvSpPr txBox="1">
            <a:spLocks noGrp="1"/>
          </p:cNvSpPr>
          <p:nvPr>
            <p:ph type="body" idx="1"/>
          </p:nvPr>
        </p:nvSpPr>
        <p:spPr>
          <a:xfrm>
            <a:off x="1453351" y="1502094"/>
            <a:ext cx="5512259" cy="2787650"/>
          </a:xfrm>
          <a:prstGeom prst="rect">
            <a:avLst/>
          </a:prstGeom>
        </p:spPr>
        <p:txBody>
          <a:bodyPr lIns="91425" tIns="91425" rIns="91425" bIns="91425" anchor="t" anchorCtr="0">
            <a:noAutofit/>
          </a:bodyPr>
          <a:lstStyle/>
          <a:p>
            <a:pPr marL="228600" lvl="1" indent="0">
              <a:lnSpc>
                <a:spcPct val="150000"/>
              </a:lnSpc>
              <a:buNone/>
            </a:pPr>
            <a:r>
              <a:rPr lang="en-US" b="1" dirty="0" smtClean="0"/>
              <a:t>Thank you to: </a:t>
            </a:r>
          </a:p>
          <a:p>
            <a:pPr marL="757237" lvl="2" indent="-228600">
              <a:lnSpc>
                <a:spcPct val="150000"/>
              </a:lnSpc>
              <a:buFont typeface="Wingdings 3" charset="2"/>
              <a:buChar char="●"/>
            </a:pPr>
            <a:r>
              <a:rPr lang="en-US" sz="1200" dirty="0"/>
              <a:t>Dr. Sue </a:t>
            </a:r>
            <a:r>
              <a:rPr lang="en-US" sz="1200" dirty="0" err="1"/>
              <a:t>Hespos</a:t>
            </a:r>
            <a:r>
              <a:rPr lang="en-US" sz="1200" dirty="0"/>
              <a:t> for having me in her lab and for her valued mentorship this summer. </a:t>
            </a:r>
            <a:endParaRPr lang="en-US" sz="1200" dirty="0" smtClean="0"/>
          </a:p>
          <a:p>
            <a:pPr marL="757237" lvl="2" indent="-228600">
              <a:lnSpc>
                <a:spcPct val="150000"/>
              </a:lnSpc>
              <a:buChar char="●"/>
            </a:pPr>
            <a:r>
              <a:rPr lang="en-US" sz="1200" dirty="0"/>
              <a:t>Dr. Jaime Dominguez, Dr. Shelby Hatch, Dean Mary Finn, and Ms. Cindy </a:t>
            </a:r>
            <a:r>
              <a:rPr lang="en-US" sz="1200" dirty="0" err="1"/>
              <a:t>Pingry</a:t>
            </a:r>
            <a:r>
              <a:rPr lang="en-US" sz="1200" dirty="0"/>
              <a:t> for coordinating this program and providing support for all of us. </a:t>
            </a:r>
          </a:p>
          <a:p>
            <a:pPr marL="757237" lvl="2" indent="-228600">
              <a:lnSpc>
                <a:spcPct val="150000"/>
              </a:lnSpc>
              <a:buFont typeface="Wingdings 3" charset="2"/>
              <a:buChar char="●"/>
            </a:pPr>
            <a:r>
              <a:rPr lang="en-US" sz="1200" dirty="0"/>
              <a:t>Brian Posner for funding this program to enhance undergrad research experience</a:t>
            </a:r>
            <a:r>
              <a:rPr lang="en-US" sz="1200" dirty="0" smtClean="0"/>
              <a:t>.</a:t>
            </a:r>
          </a:p>
          <a:p>
            <a:pPr marL="757237" lvl="2" indent="-228600">
              <a:lnSpc>
                <a:spcPct val="150000"/>
              </a:lnSpc>
              <a:buFont typeface="Wingdings 3" charset="2"/>
              <a:buChar char="●"/>
            </a:pPr>
            <a:r>
              <a:rPr lang="en-US" sz="1200" dirty="0"/>
              <a:t>All of the members of the Infant Cognition Lab. </a:t>
            </a:r>
            <a:endParaRPr lang="en-US" sz="1200" dirty="0" smtClean="0"/>
          </a:p>
          <a:p>
            <a:pPr marL="757237" lvl="2" indent="-228600">
              <a:lnSpc>
                <a:spcPct val="150000"/>
              </a:lnSpc>
              <a:buChar char="●"/>
            </a:pPr>
            <a:r>
              <a:rPr lang="en-US" sz="1200" dirty="0" smtClean="0"/>
              <a:t>All the parents who agreed to have their infants participate in the research. </a:t>
            </a:r>
          </a:p>
          <a:p>
            <a:pPr marL="228600" lvl="1" indent="0" algn="ctr">
              <a:lnSpc>
                <a:spcPct val="150000"/>
              </a:lnSpc>
              <a:buNone/>
            </a:pPr>
            <a:r>
              <a:rPr lang="en-US" sz="1600" b="1" dirty="0" smtClean="0"/>
              <a:t>Any questions?</a:t>
            </a:r>
          </a:p>
        </p:txBody>
      </p:sp>
      <p:pic>
        <p:nvPicPr>
          <p:cNvPr id="7" name="Picture 6" descr="IMG_0169.JP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0572" y="3509778"/>
            <a:ext cx="1763907" cy="1322931"/>
          </a:xfrm>
          <a:prstGeom prst="rect">
            <a:avLst/>
          </a:prstGeom>
        </p:spPr>
      </p:pic>
      <p:pic>
        <p:nvPicPr>
          <p:cNvPr id="3" name="Picture 2" descr="IMG_0210.JPG.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908" y="2100713"/>
            <a:ext cx="1941392" cy="2313798"/>
          </a:xfrm>
          <a:prstGeom prst="rect">
            <a:avLst/>
          </a:prstGeom>
        </p:spPr>
      </p:pic>
      <p:pic>
        <p:nvPicPr>
          <p:cNvPr id="5" name="Picture 4" descr="IMG_302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2097" y="1993280"/>
            <a:ext cx="1747367" cy="1310526"/>
          </a:xfrm>
          <a:prstGeom prst="rect">
            <a:avLst/>
          </a:prstGeom>
        </p:spPr>
      </p:pic>
    </p:spTree>
    <p:extLst>
      <p:ext uri="{BB962C8B-B14F-4D97-AF65-F5344CB8AC3E}">
        <p14:creationId xmlns:p14="http://schemas.microsoft.com/office/powerpoint/2010/main" val="16209033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2649</TotalTime>
  <Words>515</Words>
  <Application>Microsoft Macintosh PowerPoint</Application>
  <PresentationFormat>On-screen Show (16:9)</PresentationFormat>
  <Paragraphs>38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 Boardroom</vt:lpstr>
      <vt:lpstr>Abstract Thinking in Infancy</vt:lpstr>
      <vt:lpstr>Research Question</vt:lpstr>
      <vt:lpstr>Research Methodology:  Looking-time experiment</vt:lpstr>
      <vt:lpstr>Results</vt:lpstr>
      <vt:lpstr>Conclusions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Thinking in Infancy</dc:title>
  <cp:lastModifiedBy>Rocio Bautista</cp:lastModifiedBy>
  <cp:revision>36</cp:revision>
  <dcterms:modified xsi:type="dcterms:W3CDTF">2017-08-31T16:01:27Z</dcterms:modified>
</cp:coreProperties>
</file>