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2"/>
  </p:notesMasterIdLst>
  <p:sldIdLst>
    <p:sldId id="260" r:id="rId2"/>
    <p:sldId id="261" r:id="rId3"/>
    <p:sldId id="262" r:id="rId4"/>
    <p:sldId id="263" r:id="rId5"/>
    <p:sldId id="257" r:id="rId6"/>
    <p:sldId id="264" r:id="rId7"/>
    <p:sldId id="259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2B49FC-09FD-45AB-90A9-2A1FD012E2E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5C085D-9C28-4DBB-B685-6073CB0DACC9}">
      <dgm:prSet phldrT="[Text]"/>
      <dgm:spPr/>
      <dgm:t>
        <a:bodyPr/>
        <a:lstStyle/>
        <a:p>
          <a:r>
            <a:rPr lang="en-US" dirty="0" smtClean="0"/>
            <a:t>TiCl</a:t>
          </a:r>
          <a:r>
            <a:rPr lang="en-US" baseline="-25000" dirty="0" smtClean="0"/>
            <a:t>4</a:t>
          </a:r>
          <a:r>
            <a:rPr lang="en-US" baseline="0" dirty="0" smtClean="0"/>
            <a:t>(g)</a:t>
          </a:r>
          <a:endParaRPr lang="en-US" dirty="0"/>
        </a:p>
      </dgm:t>
    </dgm:pt>
    <dgm:pt modelId="{2EA8A012-4C9F-4DF3-9383-F23E5F2CF3E1}" type="parTrans" cxnId="{97FFA4BE-F27E-4FBB-8542-8110D2CC4577}">
      <dgm:prSet/>
      <dgm:spPr/>
      <dgm:t>
        <a:bodyPr/>
        <a:lstStyle/>
        <a:p>
          <a:endParaRPr lang="en-US"/>
        </a:p>
      </dgm:t>
    </dgm:pt>
    <dgm:pt modelId="{7E17E76A-F709-4FA8-8668-C8D9D1770A23}" type="sibTrans" cxnId="{97FFA4BE-F27E-4FBB-8542-8110D2CC4577}">
      <dgm:prSet/>
      <dgm:spPr/>
      <dgm:t>
        <a:bodyPr/>
        <a:lstStyle/>
        <a:p>
          <a:r>
            <a:rPr lang="en-US" dirty="0" smtClean="0"/>
            <a:t>React w/ Sodium</a:t>
          </a:r>
        </a:p>
        <a:p>
          <a:r>
            <a:rPr lang="en-US" dirty="0" smtClean="0"/>
            <a:t>4Na(l)+TiCl</a:t>
          </a:r>
          <a:r>
            <a:rPr lang="en-US" baseline="-25000" dirty="0" smtClean="0"/>
            <a:t>4</a:t>
          </a:r>
          <a:r>
            <a:rPr lang="en-US" baseline="0" dirty="0" smtClean="0"/>
            <a:t>(g)</a:t>
          </a:r>
          <a:endParaRPr lang="en-US" dirty="0"/>
        </a:p>
      </dgm:t>
    </dgm:pt>
    <dgm:pt modelId="{DC9CAAF7-8042-4BFE-A968-212C23961A8C}">
      <dgm:prSet phldrT="[Text]"/>
      <dgm:spPr/>
      <dgm:t>
        <a:bodyPr/>
        <a:lstStyle/>
        <a:p>
          <a:r>
            <a:rPr lang="en-US" dirty="0" err="1" smtClean="0"/>
            <a:t>Ti</a:t>
          </a:r>
          <a:r>
            <a:rPr lang="en-US" dirty="0" smtClean="0"/>
            <a:t>(s)</a:t>
          </a:r>
          <a:endParaRPr lang="en-US" dirty="0"/>
        </a:p>
      </dgm:t>
    </dgm:pt>
    <dgm:pt modelId="{D69D65E1-1B9A-4DF7-B6FC-8C3CD42FDC99}" type="parTrans" cxnId="{A7417234-C0AC-4955-89E1-D81A6F20D041}">
      <dgm:prSet/>
      <dgm:spPr/>
      <dgm:t>
        <a:bodyPr/>
        <a:lstStyle/>
        <a:p>
          <a:endParaRPr lang="en-US"/>
        </a:p>
      </dgm:t>
    </dgm:pt>
    <dgm:pt modelId="{C8B518A8-CA8B-41E8-BD8A-A466DD5F9525}" type="sibTrans" cxnId="{A7417234-C0AC-4955-89E1-D81A6F20D041}">
      <dgm:prSet/>
      <dgm:spPr/>
      <dgm:t>
        <a:bodyPr/>
        <a:lstStyle/>
        <a:p>
          <a:endParaRPr lang="en-US"/>
        </a:p>
      </dgm:t>
    </dgm:pt>
    <dgm:pt modelId="{30B7A436-5111-4FDC-9B55-FD1DDC0487D1}" type="pres">
      <dgm:prSet presAssocID="{B62B49FC-09FD-45AB-90A9-2A1FD012E2E4}" presName="linearFlow" presStyleCnt="0">
        <dgm:presLayoutVars>
          <dgm:resizeHandles val="exact"/>
        </dgm:presLayoutVars>
      </dgm:prSet>
      <dgm:spPr/>
    </dgm:pt>
    <dgm:pt modelId="{183230A3-90B9-4EFE-9223-A4AC85B2D7E8}" type="pres">
      <dgm:prSet presAssocID="{195C085D-9C28-4DBB-B685-6073CB0DACC9}" presName="node" presStyleLbl="node1" presStyleIdx="0" presStyleCnt="2" custScaleY="407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5EE527-A639-4A75-BCCE-6D9826645AB8}" type="pres">
      <dgm:prSet presAssocID="{7E17E76A-F709-4FA8-8668-C8D9D1770A23}" presName="sibTrans" presStyleLbl="sibTrans2D1" presStyleIdx="0" presStyleCnt="1" custScaleX="116971" custScaleY="194029"/>
      <dgm:spPr/>
      <dgm:t>
        <a:bodyPr/>
        <a:lstStyle/>
        <a:p>
          <a:endParaRPr lang="en-US"/>
        </a:p>
      </dgm:t>
    </dgm:pt>
    <dgm:pt modelId="{BC110F9D-56D2-4269-A2E1-504ECCAAEF09}" type="pres">
      <dgm:prSet presAssocID="{7E17E76A-F709-4FA8-8668-C8D9D1770A23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4D5D4367-0896-43F6-9E33-FF4DADB83590}" type="pres">
      <dgm:prSet presAssocID="{DC9CAAF7-8042-4BFE-A968-212C23961A8C}" presName="node" presStyleLbl="node1" presStyleIdx="1" presStyleCnt="2" custScaleY="40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8BCA88-DF64-4B48-B903-7A4A9C0DF5AF}" type="presOf" srcId="{B62B49FC-09FD-45AB-90A9-2A1FD012E2E4}" destId="{30B7A436-5111-4FDC-9B55-FD1DDC0487D1}" srcOrd="0" destOrd="0" presId="urn:microsoft.com/office/officeart/2005/8/layout/process2"/>
    <dgm:cxn modelId="{A137A80E-BBED-4B28-B404-B70D6AE85AD5}" type="presOf" srcId="{7E17E76A-F709-4FA8-8668-C8D9D1770A23}" destId="{4E5EE527-A639-4A75-BCCE-6D9826645AB8}" srcOrd="0" destOrd="0" presId="urn:microsoft.com/office/officeart/2005/8/layout/process2"/>
    <dgm:cxn modelId="{97FFA4BE-F27E-4FBB-8542-8110D2CC4577}" srcId="{B62B49FC-09FD-45AB-90A9-2A1FD012E2E4}" destId="{195C085D-9C28-4DBB-B685-6073CB0DACC9}" srcOrd="0" destOrd="0" parTransId="{2EA8A012-4C9F-4DF3-9383-F23E5F2CF3E1}" sibTransId="{7E17E76A-F709-4FA8-8668-C8D9D1770A23}"/>
    <dgm:cxn modelId="{A7417234-C0AC-4955-89E1-D81A6F20D041}" srcId="{B62B49FC-09FD-45AB-90A9-2A1FD012E2E4}" destId="{DC9CAAF7-8042-4BFE-A968-212C23961A8C}" srcOrd="1" destOrd="0" parTransId="{D69D65E1-1B9A-4DF7-B6FC-8C3CD42FDC99}" sibTransId="{C8B518A8-CA8B-41E8-BD8A-A466DD5F9525}"/>
    <dgm:cxn modelId="{DEFCE1F4-B8A3-4A3C-8F7C-9E4A800FE82C}" type="presOf" srcId="{DC9CAAF7-8042-4BFE-A968-212C23961A8C}" destId="{4D5D4367-0896-43F6-9E33-FF4DADB83590}" srcOrd="0" destOrd="0" presId="urn:microsoft.com/office/officeart/2005/8/layout/process2"/>
    <dgm:cxn modelId="{A27E46CF-16FF-49A0-83E7-976D8B0F4975}" type="presOf" srcId="{7E17E76A-F709-4FA8-8668-C8D9D1770A23}" destId="{BC110F9D-56D2-4269-A2E1-504ECCAAEF09}" srcOrd="1" destOrd="0" presId="urn:microsoft.com/office/officeart/2005/8/layout/process2"/>
    <dgm:cxn modelId="{4C86DB2E-691C-4D47-B933-0DDE89B0AFD4}" type="presOf" srcId="{195C085D-9C28-4DBB-B685-6073CB0DACC9}" destId="{183230A3-90B9-4EFE-9223-A4AC85B2D7E8}" srcOrd="0" destOrd="0" presId="urn:microsoft.com/office/officeart/2005/8/layout/process2"/>
    <dgm:cxn modelId="{C31D1C6F-E9EC-4FAA-BAF6-651E14FB8528}" type="presParOf" srcId="{30B7A436-5111-4FDC-9B55-FD1DDC0487D1}" destId="{183230A3-90B9-4EFE-9223-A4AC85B2D7E8}" srcOrd="0" destOrd="0" presId="urn:microsoft.com/office/officeart/2005/8/layout/process2"/>
    <dgm:cxn modelId="{739654F2-4863-4991-B20C-C62EC5650B00}" type="presParOf" srcId="{30B7A436-5111-4FDC-9B55-FD1DDC0487D1}" destId="{4E5EE527-A639-4A75-BCCE-6D9826645AB8}" srcOrd="1" destOrd="0" presId="urn:microsoft.com/office/officeart/2005/8/layout/process2"/>
    <dgm:cxn modelId="{F26B7212-FE65-43A5-BF0A-B21A8A8BF8F0}" type="presParOf" srcId="{4E5EE527-A639-4A75-BCCE-6D9826645AB8}" destId="{BC110F9D-56D2-4269-A2E1-504ECCAAEF09}" srcOrd="0" destOrd="0" presId="urn:microsoft.com/office/officeart/2005/8/layout/process2"/>
    <dgm:cxn modelId="{1D871B2A-1369-490A-98CD-9717EDC5705D}" type="presParOf" srcId="{30B7A436-5111-4FDC-9B55-FD1DDC0487D1}" destId="{4D5D4367-0896-43F6-9E33-FF4DADB83590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7DFB14-A119-4999-BAE6-4607115710D1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39C24E-5EF5-4C60-B1A9-B6CE87813ECA}">
      <dgm:prSet phldrT="[Text]"/>
      <dgm:spPr/>
      <dgm:t>
        <a:bodyPr/>
        <a:lstStyle/>
        <a:p>
          <a:r>
            <a:rPr lang="en-US" dirty="0" smtClean="0"/>
            <a:t>Ilmenite (FeTiO</a:t>
          </a:r>
          <a:r>
            <a:rPr lang="en-US" baseline="-25000" dirty="0" smtClean="0"/>
            <a:t>3</a:t>
          </a:r>
          <a:r>
            <a:rPr lang="en-US" baseline="0" dirty="0" smtClean="0"/>
            <a:t>)</a:t>
          </a:r>
        </a:p>
      </dgm:t>
    </dgm:pt>
    <dgm:pt modelId="{2E9319A0-E754-414B-A931-3D9204E7991D}" type="parTrans" cxnId="{A00E35D2-9A1A-4108-8CB7-4BD4ACE96E19}">
      <dgm:prSet/>
      <dgm:spPr/>
      <dgm:t>
        <a:bodyPr/>
        <a:lstStyle/>
        <a:p>
          <a:endParaRPr lang="en-US"/>
        </a:p>
      </dgm:t>
    </dgm:pt>
    <dgm:pt modelId="{A6C5A12C-2DCA-4375-ABAB-23031D15C1FC}" type="sibTrans" cxnId="{A00E35D2-9A1A-4108-8CB7-4BD4ACE96E19}">
      <dgm:prSet/>
      <dgm:spPr/>
      <dgm:t>
        <a:bodyPr/>
        <a:lstStyle/>
        <a:p>
          <a:endParaRPr lang="en-US"/>
        </a:p>
      </dgm:t>
    </dgm:pt>
    <dgm:pt modelId="{D221D05F-66C1-4709-A676-B9985DB88C8E}">
      <dgm:prSet phldrT="[Text]"/>
      <dgm:spPr/>
      <dgm:t>
        <a:bodyPr/>
        <a:lstStyle/>
        <a:p>
          <a:r>
            <a:rPr lang="en-US" dirty="0" smtClean="0"/>
            <a:t>Roasted w/ </a:t>
          </a:r>
          <a:r>
            <a:rPr lang="en-US" dirty="0" err="1" smtClean="0"/>
            <a:t>NaOH</a:t>
          </a:r>
          <a:r>
            <a:rPr lang="en-US" dirty="0" smtClean="0"/>
            <a:t> at 850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℃</a:t>
          </a:r>
          <a:endParaRPr lang="en-US" dirty="0"/>
        </a:p>
      </dgm:t>
    </dgm:pt>
    <dgm:pt modelId="{5BC1AFC7-1046-4D82-A1E0-F0424BE6366C}" type="parTrans" cxnId="{D23777F3-6D11-4E0F-AFA8-27336E61095A}">
      <dgm:prSet/>
      <dgm:spPr/>
      <dgm:t>
        <a:bodyPr/>
        <a:lstStyle/>
        <a:p>
          <a:endParaRPr lang="en-US"/>
        </a:p>
      </dgm:t>
    </dgm:pt>
    <dgm:pt modelId="{BEEBD720-E9C4-481D-A604-499502A48B2A}" type="sibTrans" cxnId="{D23777F3-6D11-4E0F-AFA8-27336E61095A}">
      <dgm:prSet/>
      <dgm:spPr/>
      <dgm:t>
        <a:bodyPr/>
        <a:lstStyle/>
        <a:p>
          <a:endParaRPr lang="en-US"/>
        </a:p>
      </dgm:t>
    </dgm:pt>
    <dgm:pt modelId="{D03F2CD1-808F-4BDB-ADBA-236FCAAFED3C}">
      <dgm:prSet phldrT="[Text]"/>
      <dgm:spPr/>
      <dgm:t>
        <a:bodyPr/>
        <a:lstStyle/>
        <a:p>
          <a:r>
            <a:rPr lang="en-US" dirty="0" smtClean="0"/>
            <a:t>Leached w/ Water (H</a:t>
          </a:r>
          <a:r>
            <a:rPr lang="en-US" baseline="-25000" dirty="0" smtClean="0"/>
            <a:t>2</a:t>
          </a:r>
          <a:r>
            <a:rPr lang="en-US" baseline="0" dirty="0" smtClean="0"/>
            <a:t>O)</a:t>
          </a:r>
          <a:endParaRPr lang="en-US" dirty="0"/>
        </a:p>
      </dgm:t>
    </dgm:pt>
    <dgm:pt modelId="{004B85F8-6C56-4449-A595-E7654D15F804}" type="parTrans" cxnId="{730719AB-6B7D-4140-8E1B-F613292089BE}">
      <dgm:prSet/>
      <dgm:spPr/>
      <dgm:t>
        <a:bodyPr/>
        <a:lstStyle/>
        <a:p>
          <a:endParaRPr lang="en-US"/>
        </a:p>
      </dgm:t>
    </dgm:pt>
    <dgm:pt modelId="{A426A3C1-7D8C-42DF-A5E3-7ACE4C691312}" type="sibTrans" cxnId="{730719AB-6B7D-4140-8E1B-F613292089BE}">
      <dgm:prSet/>
      <dgm:spPr/>
      <dgm:t>
        <a:bodyPr/>
        <a:lstStyle/>
        <a:p>
          <a:endParaRPr lang="en-US"/>
        </a:p>
      </dgm:t>
    </dgm:pt>
    <dgm:pt modelId="{D9CE99C9-A1FD-4BDB-A5EA-B734D3A85272}">
      <dgm:prSet phldrT="[Text]"/>
      <dgm:spPr/>
      <dgm:t>
        <a:bodyPr/>
        <a:lstStyle/>
        <a:p>
          <a:r>
            <a:rPr lang="en-US" dirty="0" smtClean="0"/>
            <a:t>2NaOH + </a:t>
          </a:r>
          <a:r>
            <a:rPr lang="en-US" b="1" u="sng" dirty="0" err="1" smtClean="0"/>
            <a:t>TiO</a:t>
          </a:r>
          <a:r>
            <a:rPr lang="en-US" b="1" u="sng" dirty="0" smtClean="0"/>
            <a:t>(OH)</a:t>
          </a:r>
          <a:r>
            <a:rPr lang="en-US" b="1" u="sng" baseline="-25000" dirty="0" smtClean="0"/>
            <a:t>2</a:t>
          </a:r>
          <a:endParaRPr lang="en-US" dirty="0"/>
        </a:p>
      </dgm:t>
    </dgm:pt>
    <dgm:pt modelId="{A8E64BE3-B9C9-4AF9-8F4B-D35882A88A25}" type="parTrans" cxnId="{748E2F88-6FF2-47AB-AFA0-390405A4D9AF}">
      <dgm:prSet/>
      <dgm:spPr/>
      <dgm:t>
        <a:bodyPr/>
        <a:lstStyle/>
        <a:p>
          <a:endParaRPr lang="en-US"/>
        </a:p>
      </dgm:t>
    </dgm:pt>
    <dgm:pt modelId="{388D16ED-8CE7-47C7-9DED-16B1B60E003C}" type="sibTrans" cxnId="{748E2F88-6FF2-47AB-AFA0-390405A4D9AF}">
      <dgm:prSet/>
      <dgm:spPr/>
      <dgm:t>
        <a:bodyPr/>
        <a:lstStyle/>
        <a:p>
          <a:endParaRPr lang="en-US"/>
        </a:p>
      </dgm:t>
    </dgm:pt>
    <dgm:pt modelId="{5FB449E7-1581-4DA3-89F8-D41BA8320985}">
      <dgm:prSet phldrT="[Text]"/>
      <dgm:spPr/>
      <dgm:t>
        <a:bodyPr/>
        <a:lstStyle/>
        <a:p>
          <a:r>
            <a:rPr lang="en-US" dirty="0" smtClean="0"/>
            <a:t>Calcined</a:t>
          </a:r>
          <a:endParaRPr lang="en-US" dirty="0"/>
        </a:p>
      </dgm:t>
    </dgm:pt>
    <dgm:pt modelId="{7D01C2C2-C14C-447D-A1E6-DDF7E827BDAE}" type="parTrans" cxnId="{5A6C0C56-E830-434B-9684-C42FA858D7BC}">
      <dgm:prSet/>
      <dgm:spPr/>
      <dgm:t>
        <a:bodyPr/>
        <a:lstStyle/>
        <a:p>
          <a:endParaRPr lang="en-US"/>
        </a:p>
      </dgm:t>
    </dgm:pt>
    <dgm:pt modelId="{3166BCD2-E524-48AA-A178-27AB93083C98}" type="sibTrans" cxnId="{5A6C0C56-E830-434B-9684-C42FA858D7BC}">
      <dgm:prSet/>
      <dgm:spPr/>
      <dgm:t>
        <a:bodyPr/>
        <a:lstStyle/>
        <a:p>
          <a:endParaRPr lang="en-US"/>
        </a:p>
      </dgm:t>
    </dgm:pt>
    <dgm:pt modelId="{5D833E52-CD53-41C4-A0EF-E1058E470FBF}">
      <dgm:prSet phldrT="[Text]" custT="1"/>
      <dgm:spPr/>
      <dgm:t>
        <a:bodyPr/>
        <a:lstStyle/>
        <a:p>
          <a:r>
            <a:rPr lang="en-US" sz="4000" b="1" u="sng" dirty="0" smtClean="0"/>
            <a:t>TiO</a:t>
          </a:r>
          <a:r>
            <a:rPr lang="en-US" sz="4000" b="1" u="sng" baseline="-25000" dirty="0" smtClean="0"/>
            <a:t>2</a:t>
          </a:r>
          <a:endParaRPr lang="en-US" sz="4000" b="1" u="sng" dirty="0"/>
        </a:p>
      </dgm:t>
    </dgm:pt>
    <dgm:pt modelId="{B7535077-95DD-4AE4-AE78-38FB53E18D0A}" type="parTrans" cxnId="{30B2A9DF-BF9A-4F93-BA73-B767849B5A4B}">
      <dgm:prSet/>
      <dgm:spPr/>
      <dgm:t>
        <a:bodyPr/>
        <a:lstStyle/>
        <a:p>
          <a:endParaRPr lang="en-US"/>
        </a:p>
      </dgm:t>
    </dgm:pt>
    <dgm:pt modelId="{8B39BB7C-B731-4036-84DF-B51A230A002F}" type="sibTrans" cxnId="{30B2A9DF-BF9A-4F93-BA73-B767849B5A4B}">
      <dgm:prSet/>
      <dgm:spPr/>
      <dgm:t>
        <a:bodyPr/>
        <a:lstStyle/>
        <a:p>
          <a:endParaRPr lang="en-US"/>
        </a:p>
      </dgm:t>
    </dgm:pt>
    <dgm:pt modelId="{52C19F87-24AF-4B87-8016-FE78657F1F01}">
      <dgm:prSet phldrT="[Text]"/>
      <dgm:spPr/>
      <dgm:t>
        <a:bodyPr/>
        <a:lstStyle/>
        <a:p>
          <a:r>
            <a:rPr lang="en-US" dirty="0" err="1" smtClean="0"/>
            <a:t>Na</a:t>
          </a:r>
          <a:r>
            <a:rPr lang="en-US" baseline="-25000" dirty="0" err="1" smtClean="0"/>
            <a:t>x</a:t>
          </a:r>
          <a:r>
            <a:rPr lang="en-US" baseline="0" dirty="0" err="1" smtClean="0"/>
            <a:t>Fe</a:t>
          </a:r>
          <a:r>
            <a:rPr lang="en-US" baseline="-25000" dirty="0" err="1" smtClean="0"/>
            <a:t>x</a:t>
          </a:r>
          <a:r>
            <a:rPr lang="en-US" baseline="0" dirty="0" err="1" smtClean="0"/>
            <a:t>Ti</a:t>
          </a:r>
          <a:r>
            <a:rPr lang="en-US" baseline="-25000" dirty="0" err="1" smtClean="0"/>
            <a:t>x</a:t>
          </a:r>
          <a:r>
            <a:rPr lang="en-US" baseline="0" dirty="0" err="1" smtClean="0"/>
            <a:t>O</a:t>
          </a:r>
          <a:r>
            <a:rPr lang="en-US" baseline="-25000" dirty="0" err="1" smtClean="0"/>
            <a:t>x</a:t>
          </a:r>
          <a:r>
            <a:rPr lang="en-US" baseline="-25000" dirty="0" smtClean="0"/>
            <a:t> </a:t>
          </a:r>
          <a:r>
            <a:rPr lang="en-US" baseline="0" dirty="0" smtClean="0"/>
            <a:t>(most importantly, </a:t>
          </a:r>
          <a:r>
            <a:rPr lang="en-US" b="1" u="sng" baseline="0" dirty="0" smtClean="0"/>
            <a:t>Na</a:t>
          </a:r>
          <a:r>
            <a:rPr lang="en-US" b="1" u="sng" baseline="-25000" dirty="0" smtClean="0"/>
            <a:t>2</a:t>
          </a:r>
          <a:r>
            <a:rPr lang="en-US" b="1" u="sng" baseline="0" dirty="0" smtClean="0"/>
            <a:t>TiO</a:t>
          </a:r>
          <a:r>
            <a:rPr lang="en-US" b="1" u="sng" baseline="-25000" dirty="0" smtClean="0"/>
            <a:t>3</a:t>
          </a:r>
          <a:r>
            <a:rPr lang="en-US" b="0" u="none" baseline="0" dirty="0" smtClean="0"/>
            <a:t>)</a:t>
          </a:r>
          <a:endParaRPr lang="en-US" dirty="0"/>
        </a:p>
      </dgm:t>
    </dgm:pt>
    <dgm:pt modelId="{1C376F7F-3768-4B7A-9336-28D334794C9E}" type="parTrans" cxnId="{483F50CE-6209-4F7D-BBD4-BBE28DEE95EC}">
      <dgm:prSet/>
      <dgm:spPr/>
      <dgm:t>
        <a:bodyPr/>
        <a:lstStyle/>
        <a:p>
          <a:endParaRPr lang="en-US"/>
        </a:p>
      </dgm:t>
    </dgm:pt>
    <dgm:pt modelId="{6A7C24B3-11D8-42B3-BCDC-56A3C4C62A93}" type="sibTrans" cxnId="{483F50CE-6209-4F7D-BBD4-BBE28DEE95EC}">
      <dgm:prSet/>
      <dgm:spPr/>
      <dgm:t>
        <a:bodyPr/>
        <a:lstStyle/>
        <a:p>
          <a:endParaRPr lang="en-US"/>
        </a:p>
      </dgm:t>
    </dgm:pt>
    <dgm:pt modelId="{072EE150-171C-424D-B994-5C4E61921FFA}" type="pres">
      <dgm:prSet presAssocID="{707DFB14-A119-4999-BAE6-4607115710D1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786A3A-1F71-45A6-8C69-CE2333988F8F}" type="pres">
      <dgm:prSet presAssocID="{5D833E52-CD53-41C4-A0EF-E1058E470FBF}" presName="boxAndChildren" presStyleCnt="0"/>
      <dgm:spPr/>
    </dgm:pt>
    <dgm:pt modelId="{4370C236-9EB8-4D43-B27D-CAEBE029D180}" type="pres">
      <dgm:prSet presAssocID="{5D833E52-CD53-41C4-A0EF-E1058E470FBF}" presName="parentTextBox" presStyleLbl="node1" presStyleIdx="0" presStyleCnt="4"/>
      <dgm:spPr/>
      <dgm:t>
        <a:bodyPr/>
        <a:lstStyle/>
        <a:p>
          <a:endParaRPr lang="en-US"/>
        </a:p>
      </dgm:t>
    </dgm:pt>
    <dgm:pt modelId="{38BFC182-319F-4579-BB9B-300B6A8E6174}" type="pres">
      <dgm:prSet presAssocID="{388D16ED-8CE7-47C7-9DED-16B1B60E003C}" presName="sp" presStyleCnt="0"/>
      <dgm:spPr/>
    </dgm:pt>
    <dgm:pt modelId="{F55849BF-B22E-4553-B71E-F29F0BF00693}" type="pres">
      <dgm:prSet presAssocID="{D9CE99C9-A1FD-4BDB-A5EA-B734D3A85272}" presName="arrowAndChildren" presStyleCnt="0"/>
      <dgm:spPr/>
    </dgm:pt>
    <dgm:pt modelId="{5FCEC090-F0EF-4832-ADD0-D270ED659348}" type="pres">
      <dgm:prSet presAssocID="{D9CE99C9-A1FD-4BDB-A5EA-B734D3A85272}" presName="parentTextArrow" presStyleLbl="node1" presStyleIdx="0" presStyleCnt="4"/>
      <dgm:spPr/>
      <dgm:t>
        <a:bodyPr/>
        <a:lstStyle/>
        <a:p>
          <a:endParaRPr lang="en-US"/>
        </a:p>
      </dgm:t>
    </dgm:pt>
    <dgm:pt modelId="{66F10C19-2A0E-4483-9EA7-6E3BF3DB1FCB}" type="pres">
      <dgm:prSet presAssocID="{D9CE99C9-A1FD-4BDB-A5EA-B734D3A85272}" presName="arrow" presStyleLbl="node1" presStyleIdx="1" presStyleCnt="4"/>
      <dgm:spPr/>
      <dgm:t>
        <a:bodyPr/>
        <a:lstStyle/>
        <a:p>
          <a:endParaRPr lang="en-US"/>
        </a:p>
      </dgm:t>
    </dgm:pt>
    <dgm:pt modelId="{ED2FCF7D-5014-4BA8-8845-368068287BB5}" type="pres">
      <dgm:prSet presAssocID="{D9CE99C9-A1FD-4BDB-A5EA-B734D3A85272}" presName="descendantArrow" presStyleCnt="0"/>
      <dgm:spPr/>
    </dgm:pt>
    <dgm:pt modelId="{A7141B72-A3A4-466E-B04D-ACA1C57792F8}" type="pres">
      <dgm:prSet presAssocID="{5FB449E7-1581-4DA3-89F8-D41BA8320985}" presName="childTextArrow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268F7-92FF-4DEA-8411-D4F0B6E547DA}" type="pres">
      <dgm:prSet presAssocID="{6A7C24B3-11D8-42B3-BCDC-56A3C4C62A93}" presName="sp" presStyleCnt="0"/>
      <dgm:spPr/>
    </dgm:pt>
    <dgm:pt modelId="{BCEE541A-76C9-400F-ACAF-73827676E4C6}" type="pres">
      <dgm:prSet presAssocID="{52C19F87-24AF-4B87-8016-FE78657F1F01}" presName="arrowAndChildren" presStyleCnt="0"/>
      <dgm:spPr/>
    </dgm:pt>
    <dgm:pt modelId="{0720611A-0751-4905-82A0-35DA9F0FA95E}" type="pres">
      <dgm:prSet presAssocID="{52C19F87-24AF-4B87-8016-FE78657F1F01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5D5F9EDE-137F-4478-9539-7A23C5996DC6}" type="pres">
      <dgm:prSet presAssocID="{52C19F87-24AF-4B87-8016-FE78657F1F01}" presName="arrow" presStyleLbl="node1" presStyleIdx="2" presStyleCnt="4"/>
      <dgm:spPr/>
      <dgm:t>
        <a:bodyPr/>
        <a:lstStyle/>
        <a:p>
          <a:endParaRPr lang="en-US"/>
        </a:p>
      </dgm:t>
    </dgm:pt>
    <dgm:pt modelId="{A8ECFE62-522A-4368-B579-FFF8C95DE637}" type="pres">
      <dgm:prSet presAssocID="{52C19F87-24AF-4B87-8016-FE78657F1F01}" presName="descendantArrow" presStyleCnt="0"/>
      <dgm:spPr/>
    </dgm:pt>
    <dgm:pt modelId="{B132BC8F-14C1-4407-9A87-1105980ACED2}" type="pres">
      <dgm:prSet presAssocID="{D03F2CD1-808F-4BDB-ADBA-236FCAAFED3C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341885-4023-49C0-A5F5-328BC83CDFD8}" type="pres">
      <dgm:prSet presAssocID="{A6C5A12C-2DCA-4375-ABAB-23031D15C1FC}" presName="sp" presStyleCnt="0"/>
      <dgm:spPr/>
    </dgm:pt>
    <dgm:pt modelId="{B9324ED4-6CF8-4FC5-BDBA-C2E7F25E3BEC}" type="pres">
      <dgm:prSet presAssocID="{BD39C24E-5EF5-4C60-B1A9-B6CE87813ECA}" presName="arrowAndChildren" presStyleCnt="0"/>
      <dgm:spPr/>
    </dgm:pt>
    <dgm:pt modelId="{788DD108-0F5E-408A-B6DD-97ACE63140CD}" type="pres">
      <dgm:prSet presAssocID="{BD39C24E-5EF5-4C60-B1A9-B6CE87813ECA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CA0D283D-B21B-4BBC-A173-B508D08B9019}" type="pres">
      <dgm:prSet presAssocID="{BD39C24E-5EF5-4C60-B1A9-B6CE87813ECA}" presName="arrow" presStyleLbl="node1" presStyleIdx="3" presStyleCnt="4"/>
      <dgm:spPr/>
      <dgm:t>
        <a:bodyPr/>
        <a:lstStyle/>
        <a:p>
          <a:endParaRPr lang="en-US"/>
        </a:p>
      </dgm:t>
    </dgm:pt>
    <dgm:pt modelId="{3FA6DD9F-9776-4A88-935E-A81F0C2E3142}" type="pres">
      <dgm:prSet presAssocID="{BD39C24E-5EF5-4C60-B1A9-B6CE87813ECA}" presName="descendantArrow" presStyleCnt="0"/>
      <dgm:spPr/>
    </dgm:pt>
    <dgm:pt modelId="{5D10E194-7793-4297-9E00-179D502657E7}" type="pres">
      <dgm:prSet presAssocID="{D221D05F-66C1-4709-A676-B9985DB88C8E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F7D57B-6044-4046-925D-3E1A07D5C9B9}" type="presOf" srcId="{BD39C24E-5EF5-4C60-B1A9-B6CE87813ECA}" destId="{CA0D283D-B21B-4BBC-A173-B508D08B9019}" srcOrd="1" destOrd="0" presId="urn:microsoft.com/office/officeart/2005/8/layout/process4"/>
    <dgm:cxn modelId="{748E2F88-6FF2-47AB-AFA0-390405A4D9AF}" srcId="{707DFB14-A119-4999-BAE6-4607115710D1}" destId="{D9CE99C9-A1FD-4BDB-A5EA-B734D3A85272}" srcOrd="2" destOrd="0" parTransId="{A8E64BE3-B9C9-4AF9-8F4B-D35882A88A25}" sibTransId="{388D16ED-8CE7-47C7-9DED-16B1B60E003C}"/>
    <dgm:cxn modelId="{523975CF-6356-4A76-8B21-E4CE455C1576}" type="presOf" srcId="{5D833E52-CD53-41C4-A0EF-E1058E470FBF}" destId="{4370C236-9EB8-4D43-B27D-CAEBE029D180}" srcOrd="0" destOrd="0" presId="urn:microsoft.com/office/officeart/2005/8/layout/process4"/>
    <dgm:cxn modelId="{30B2A9DF-BF9A-4F93-BA73-B767849B5A4B}" srcId="{707DFB14-A119-4999-BAE6-4607115710D1}" destId="{5D833E52-CD53-41C4-A0EF-E1058E470FBF}" srcOrd="3" destOrd="0" parTransId="{B7535077-95DD-4AE4-AE78-38FB53E18D0A}" sibTransId="{8B39BB7C-B731-4036-84DF-B51A230A002F}"/>
    <dgm:cxn modelId="{290811DD-C7F6-49B7-97AC-D50C52D3CCA0}" type="presOf" srcId="{707DFB14-A119-4999-BAE6-4607115710D1}" destId="{072EE150-171C-424D-B994-5C4E61921FFA}" srcOrd="0" destOrd="0" presId="urn:microsoft.com/office/officeart/2005/8/layout/process4"/>
    <dgm:cxn modelId="{A00E35D2-9A1A-4108-8CB7-4BD4ACE96E19}" srcId="{707DFB14-A119-4999-BAE6-4607115710D1}" destId="{BD39C24E-5EF5-4C60-B1A9-B6CE87813ECA}" srcOrd="0" destOrd="0" parTransId="{2E9319A0-E754-414B-A931-3D9204E7991D}" sibTransId="{A6C5A12C-2DCA-4375-ABAB-23031D15C1FC}"/>
    <dgm:cxn modelId="{D23777F3-6D11-4E0F-AFA8-27336E61095A}" srcId="{BD39C24E-5EF5-4C60-B1A9-B6CE87813ECA}" destId="{D221D05F-66C1-4709-A676-B9985DB88C8E}" srcOrd="0" destOrd="0" parTransId="{5BC1AFC7-1046-4D82-A1E0-F0424BE6366C}" sibTransId="{BEEBD720-E9C4-481D-A604-499502A48B2A}"/>
    <dgm:cxn modelId="{B160AEA7-9046-4883-977F-05ECBE9F7E12}" type="presOf" srcId="{52C19F87-24AF-4B87-8016-FE78657F1F01}" destId="{0720611A-0751-4905-82A0-35DA9F0FA95E}" srcOrd="0" destOrd="0" presId="urn:microsoft.com/office/officeart/2005/8/layout/process4"/>
    <dgm:cxn modelId="{7AAC67E1-9895-4799-AF89-0AB4053C4AA7}" type="presOf" srcId="{BD39C24E-5EF5-4C60-B1A9-B6CE87813ECA}" destId="{788DD108-0F5E-408A-B6DD-97ACE63140CD}" srcOrd="0" destOrd="0" presId="urn:microsoft.com/office/officeart/2005/8/layout/process4"/>
    <dgm:cxn modelId="{0AF13A48-5375-463A-921E-590FA882EFC4}" type="presOf" srcId="{D9CE99C9-A1FD-4BDB-A5EA-B734D3A85272}" destId="{66F10C19-2A0E-4483-9EA7-6E3BF3DB1FCB}" srcOrd="1" destOrd="0" presId="urn:microsoft.com/office/officeart/2005/8/layout/process4"/>
    <dgm:cxn modelId="{5A6C0C56-E830-434B-9684-C42FA858D7BC}" srcId="{D9CE99C9-A1FD-4BDB-A5EA-B734D3A85272}" destId="{5FB449E7-1581-4DA3-89F8-D41BA8320985}" srcOrd="0" destOrd="0" parTransId="{7D01C2C2-C14C-447D-A1E6-DDF7E827BDAE}" sibTransId="{3166BCD2-E524-48AA-A178-27AB93083C98}"/>
    <dgm:cxn modelId="{72B073F9-C46A-4C8C-AE2E-E551FBE5F9DB}" type="presOf" srcId="{5FB449E7-1581-4DA3-89F8-D41BA8320985}" destId="{A7141B72-A3A4-466E-B04D-ACA1C57792F8}" srcOrd="0" destOrd="0" presId="urn:microsoft.com/office/officeart/2005/8/layout/process4"/>
    <dgm:cxn modelId="{08F2F190-01F9-4AB8-A965-19812ACB5AC0}" type="presOf" srcId="{D221D05F-66C1-4709-A676-B9985DB88C8E}" destId="{5D10E194-7793-4297-9E00-179D502657E7}" srcOrd="0" destOrd="0" presId="urn:microsoft.com/office/officeart/2005/8/layout/process4"/>
    <dgm:cxn modelId="{9D11633C-C013-421A-B6A9-995FCA32FACF}" type="presOf" srcId="{52C19F87-24AF-4B87-8016-FE78657F1F01}" destId="{5D5F9EDE-137F-4478-9539-7A23C5996DC6}" srcOrd="1" destOrd="0" presId="urn:microsoft.com/office/officeart/2005/8/layout/process4"/>
    <dgm:cxn modelId="{730719AB-6B7D-4140-8E1B-F613292089BE}" srcId="{52C19F87-24AF-4B87-8016-FE78657F1F01}" destId="{D03F2CD1-808F-4BDB-ADBA-236FCAAFED3C}" srcOrd="0" destOrd="0" parTransId="{004B85F8-6C56-4449-A595-E7654D15F804}" sibTransId="{A426A3C1-7D8C-42DF-A5E3-7ACE4C691312}"/>
    <dgm:cxn modelId="{CC55811E-5681-447C-94D5-497D97D74D58}" type="presOf" srcId="{D9CE99C9-A1FD-4BDB-A5EA-B734D3A85272}" destId="{5FCEC090-F0EF-4832-ADD0-D270ED659348}" srcOrd="0" destOrd="0" presId="urn:microsoft.com/office/officeart/2005/8/layout/process4"/>
    <dgm:cxn modelId="{483F50CE-6209-4F7D-BBD4-BBE28DEE95EC}" srcId="{707DFB14-A119-4999-BAE6-4607115710D1}" destId="{52C19F87-24AF-4B87-8016-FE78657F1F01}" srcOrd="1" destOrd="0" parTransId="{1C376F7F-3768-4B7A-9336-28D334794C9E}" sibTransId="{6A7C24B3-11D8-42B3-BCDC-56A3C4C62A93}"/>
    <dgm:cxn modelId="{1D671EC4-6D27-45F6-8124-6A92A7DD22F4}" type="presOf" srcId="{D03F2CD1-808F-4BDB-ADBA-236FCAAFED3C}" destId="{B132BC8F-14C1-4407-9A87-1105980ACED2}" srcOrd="0" destOrd="0" presId="urn:microsoft.com/office/officeart/2005/8/layout/process4"/>
    <dgm:cxn modelId="{CF7E2A0B-1CEC-467B-9061-6DFAA56CD405}" type="presParOf" srcId="{072EE150-171C-424D-B994-5C4E61921FFA}" destId="{32786A3A-1F71-45A6-8C69-CE2333988F8F}" srcOrd="0" destOrd="0" presId="urn:microsoft.com/office/officeart/2005/8/layout/process4"/>
    <dgm:cxn modelId="{FCB461A9-AE9A-4F84-87FB-93DCBA75529B}" type="presParOf" srcId="{32786A3A-1F71-45A6-8C69-CE2333988F8F}" destId="{4370C236-9EB8-4D43-B27D-CAEBE029D180}" srcOrd="0" destOrd="0" presId="urn:microsoft.com/office/officeart/2005/8/layout/process4"/>
    <dgm:cxn modelId="{F4BBA8E1-B8EE-451E-ADE6-EAEDCB247D8F}" type="presParOf" srcId="{072EE150-171C-424D-B994-5C4E61921FFA}" destId="{38BFC182-319F-4579-BB9B-300B6A8E6174}" srcOrd="1" destOrd="0" presId="urn:microsoft.com/office/officeart/2005/8/layout/process4"/>
    <dgm:cxn modelId="{07148CA5-A34D-4FE4-BC12-EF3B52BA74E5}" type="presParOf" srcId="{072EE150-171C-424D-B994-5C4E61921FFA}" destId="{F55849BF-B22E-4553-B71E-F29F0BF00693}" srcOrd="2" destOrd="0" presId="urn:microsoft.com/office/officeart/2005/8/layout/process4"/>
    <dgm:cxn modelId="{035222AA-026E-4CD8-B8F0-DDBBF75B48BC}" type="presParOf" srcId="{F55849BF-B22E-4553-B71E-F29F0BF00693}" destId="{5FCEC090-F0EF-4832-ADD0-D270ED659348}" srcOrd="0" destOrd="0" presId="urn:microsoft.com/office/officeart/2005/8/layout/process4"/>
    <dgm:cxn modelId="{67D1B9AB-9405-4107-8D0D-6CF2FC8984D7}" type="presParOf" srcId="{F55849BF-B22E-4553-B71E-F29F0BF00693}" destId="{66F10C19-2A0E-4483-9EA7-6E3BF3DB1FCB}" srcOrd="1" destOrd="0" presId="urn:microsoft.com/office/officeart/2005/8/layout/process4"/>
    <dgm:cxn modelId="{419FE149-26E6-42D4-88AA-9794FC85D578}" type="presParOf" srcId="{F55849BF-B22E-4553-B71E-F29F0BF00693}" destId="{ED2FCF7D-5014-4BA8-8845-368068287BB5}" srcOrd="2" destOrd="0" presId="urn:microsoft.com/office/officeart/2005/8/layout/process4"/>
    <dgm:cxn modelId="{46E4D32D-71FC-40A0-910E-099CFE2255FA}" type="presParOf" srcId="{ED2FCF7D-5014-4BA8-8845-368068287BB5}" destId="{A7141B72-A3A4-466E-B04D-ACA1C57792F8}" srcOrd="0" destOrd="0" presId="urn:microsoft.com/office/officeart/2005/8/layout/process4"/>
    <dgm:cxn modelId="{A9CA0948-19B3-4123-A913-D876514C8A47}" type="presParOf" srcId="{072EE150-171C-424D-B994-5C4E61921FFA}" destId="{D74268F7-92FF-4DEA-8411-D4F0B6E547DA}" srcOrd="3" destOrd="0" presId="urn:microsoft.com/office/officeart/2005/8/layout/process4"/>
    <dgm:cxn modelId="{4A131711-76E0-4314-8925-AAB8BCF95786}" type="presParOf" srcId="{072EE150-171C-424D-B994-5C4E61921FFA}" destId="{BCEE541A-76C9-400F-ACAF-73827676E4C6}" srcOrd="4" destOrd="0" presId="urn:microsoft.com/office/officeart/2005/8/layout/process4"/>
    <dgm:cxn modelId="{DEF364D6-8F6D-4774-B229-1A7BBCF843F4}" type="presParOf" srcId="{BCEE541A-76C9-400F-ACAF-73827676E4C6}" destId="{0720611A-0751-4905-82A0-35DA9F0FA95E}" srcOrd="0" destOrd="0" presId="urn:microsoft.com/office/officeart/2005/8/layout/process4"/>
    <dgm:cxn modelId="{078FDF78-65AE-4296-B8E5-3F00AC6DB85D}" type="presParOf" srcId="{BCEE541A-76C9-400F-ACAF-73827676E4C6}" destId="{5D5F9EDE-137F-4478-9539-7A23C5996DC6}" srcOrd="1" destOrd="0" presId="urn:microsoft.com/office/officeart/2005/8/layout/process4"/>
    <dgm:cxn modelId="{12022719-D60A-42AA-B343-CC365D655E39}" type="presParOf" srcId="{BCEE541A-76C9-400F-ACAF-73827676E4C6}" destId="{A8ECFE62-522A-4368-B579-FFF8C95DE637}" srcOrd="2" destOrd="0" presId="urn:microsoft.com/office/officeart/2005/8/layout/process4"/>
    <dgm:cxn modelId="{5932E86E-38F1-4643-9A82-FA92580186FE}" type="presParOf" srcId="{A8ECFE62-522A-4368-B579-FFF8C95DE637}" destId="{B132BC8F-14C1-4407-9A87-1105980ACED2}" srcOrd="0" destOrd="0" presId="urn:microsoft.com/office/officeart/2005/8/layout/process4"/>
    <dgm:cxn modelId="{1D353D79-D37C-4161-9B5F-51736EFAB7D3}" type="presParOf" srcId="{072EE150-171C-424D-B994-5C4E61921FFA}" destId="{E9341885-4023-49C0-A5F5-328BC83CDFD8}" srcOrd="5" destOrd="0" presId="urn:microsoft.com/office/officeart/2005/8/layout/process4"/>
    <dgm:cxn modelId="{C7EB3E90-3127-4B79-9D08-9BEC294162B5}" type="presParOf" srcId="{072EE150-171C-424D-B994-5C4E61921FFA}" destId="{B9324ED4-6CF8-4FC5-BDBA-C2E7F25E3BEC}" srcOrd="6" destOrd="0" presId="urn:microsoft.com/office/officeart/2005/8/layout/process4"/>
    <dgm:cxn modelId="{BFB7682D-B548-4B3A-B517-03227ABAE059}" type="presParOf" srcId="{B9324ED4-6CF8-4FC5-BDBA-C2E7F25E3BEC}" destId="{788DD108-0F5E-408A-B6DD-97ACE63140CD}" srcOrd="0" destOrd="0" presId="urn:microsoft.com/office/officeart/2005/8/layout/process4"/>
    <dgm:cxn modelId="{1D526A4C-DE05-4F2F-B46F-E6239885DE35}" type="presParOf" srcId="{B9324ED4-6CF8-4FC5-BDBA-C2E7F25E3BEC}" destId="{CA0D283D-B21B-4BBC-A173-B508D08B9019}" srcOrd="1" destOrd="0" presId="urn:microsoft.com/office/officeart/2005/8/layout/process4"/>
    <dgm:cxn modelId="{7D194062-6497-4ACE-A11E-6D5E3A819F18}" type="presParOf" srcId="{B9324ED4-6CF8-4FC5-BDBA-C2E7F25E3BEC}" destId="{3FA6DD9F-9776-4A88-935E-A81F0C2E3142}" srcOrd="2" destOrd="0" presId="urn:microsoft.com/office/officeart/2005/8/layout/process4"/>
    <dgm:cxn modelId="{0FAB4BE8-70DE-488E-BAB2-E19E6B633410}" type="presParOf" srcId="{3FA6DD9F-9776-4A88-935E-A81F0C2E3142}" destId="{5D10E194-7793-4297-9E00-179D502657E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230A3-90B9-4EFE-9223-A4AC85B2D7E8}">
      <dsp:nvSpPr>
        <dsp:cNvPr id="0" name=""/>
        <dsp:cNvSpPr/>
      </dsp:nvSpPr>
      <dsp:spPr>
        <a:xfrm>
          <a:off x="0" y="265"/>
          <a:ext cx="3703560" cy="14820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 smtClean="0"/>
            <a:t>TiCl</a:t>
          </a:r>
          <a:r>
            <a:rPr lang="en-US" sz="6400" kern="1200" baseline="-25000" dirty="0" smtClean="0"/>
            <a:t>4</a:t>
          </a:r>
          <a:r>
            <a:rPr lang="en-US" sz="6400" kern="1200" baseline="0" dirty="0" smtClean="0"/>
            <a:t>(g)</a:t>
          </a:r>
          <a:endParaRPr lang="en-US" sz="6400" kern="1200" dirty="0"/>
        </a:p>
      </dsp:txBody>
      <dsp:txXfrm>
        <a:off x="43409" y="43674"/>
        <a:ext cx="3616742" cy="1395274"/>
      </dsp:txXfrm>
    </dsp:sp>
    <dsp:sp modelId="{4E5EE527-A639-4A75-BCCE-6D9826645AB8}">
      <dsp:nvSpPr>
        <dsp:cNvPr id="0" name=""/>
        <dsp:cNvSpPr/>
      </dsp:nvSpPr>
      <dsp:spPr>
        <a:xfrm rot="5400000">
          <a:off x="1054337" y="804012"/>
          <a:ext cx="1594884" cy="31746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React w/ Sodium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4Na(l)+TiCl</a:t>
          </a:r>
          <a:r>
            <a:rPr lang="en-US" sz="2100" kern="1200" baseline="-25000" dirty="0" smtClean="0"/>
            <a:t>4</a:t>
          </a:r>
          <a:r>
            <a:rPr lang="en-US" sz="2100" kern="1200" baseline="0" dirty="0" smtClean="0"/>
            <a:t>(g)</a:t>
          </a:r>
          <a:endParaRPr lang="en-US" sz="2100" kern="1200" dirty="0"/>
        </a:p>
      </dsp:txBody>
      <dsp:txXfrm rot="-5400000">
        <a:off x="899378" y="1593906"/>
        <a:ext cx="1904803" cy="1116419"/>
      </dsp:txXfrm>
    </dsp:sp>
    <dsp:sp modelId="{4D5D4367-0896-43F6-9E33-FF4DADB83590}">
      <dsp:nvSpPr>
        <dsp:cNvPr id="0" name=""/>
        <dsp:cNvSpPr/>
      </dsp:nvSpPr>
      <dsp:spPr>
        <a:xfrm>
          <a:off x="0" y="3300339"/>
          <a:ext cx="3703560" cy="14788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 err="1" smtClean="0"/>
            <a:t>Ti</a:t>
          </a:r>
          <a:r>
            <a:rPr lang="en-US" sz="6400" kern="1200" dirty="0" smtClean="0"/>
            <a:t>(s)</a:t>
          </a:r>
          <a:endParaRPr lang="en-US" sz="6400" kern="1200" dirty="0"/>
        </a:p>
      </dsp:txBody>
      <dsp:txXfrm>
        <a:off x="43315" y="3343654"/>
        <a:ext cx="3616930" cy="13922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0C236-9EB8-4D43-B27D-CAEBE029D180}">
      <dsp:nvSpPr>
        <dsp:cNvPr id="0" name=""/>
        <dsp:cNvSpPr/>
      </dsp:nvSpPr>
      <dsp:spPr>
        <a:xfrm>
          <a:off x="0" y="4250034"/>
          <a:ext cx="5943600" cy="929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u="sng" kern="1200" dirty="0" smtClean="0"/>
            <a:t>TiO</a:t>
          </a:r>
          <a:r>
            <a:rPr lang="en-US" sz="4000" b="1" u="sng" kern="1200" baseline="-25000" dirty="0" smtClean="0"/>
            <a:t>2</a:t>
          </a:r>
          <a:endParaRPr lang="en-US" sz="4000" b="1" u="sng" kern="1200" dirty="0"/>
        </a:p>
      </dsp:txBody>
      <dsp:txXfrm>
        <a:off x="0" y="4250034"/>
        <a:ext cx="5943600" cy="929803"/>
      </dsp:txXfrm>
    </dsp:sp>
    <dsp:sp modelId="{66F10C19-2A0E-4483-9EA7-6E3BF3DB1FCB}">
      <dsp:nvSpPr>
        <dsp:cNvPr id="0" name=""/>
        <dsp:cNvSpPr/>
      </dsp:nvSpPr>
      <dsp:spPr>
        <a:xfrm rot="10800000">
          <a:off x="0" y="2833943"/>
          <a:ext cx="5943600" cy="143003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2NaOH + </a:t>
          </a:r>
          <a:r>
            <a:rPr lang="en-US" sz="1700" b="1" u="sng" kern="1200" dirty="0" err="1" smtClean="0"/>
            <a:t>TiO</a:t>
          </a:r>
          <a:r>
            <a:rPr lang="en-US" sz="1700" b="1" u="sng" kern="1200" dirty="0" smtClean="0"/>
            <a:t>(OH)</a:t>
          </a:r>
          <a:r>
            <a:rPr lang="en-US" sz="1700" b="1" u="sng" kern="1200" baseline="-25000" dirty="0" smtClean="0"/>
            <a:t>2</a:t>
          </a:r>
          <a:endParaRPr lang="en-US" sz="1700" kern="1200" dirty="0"/>
        </a:p>
      </dsp:txBody>
      <dsp:txXfrm rot="-10800000">
        <a:off x="0" y="2833943"/>
        <a:ext cx="5943600" cy="501943"/>
      </dsp:txXfrm>
    </dsp:sp>
    <dsp:sp modelId="{A7141B72-A3A4-466E-B04D-ACA1C57792F8}">
      <dsp:nvSpPr>
        <dsp:cNvPr id="0" name=""/>
        <dsp:cNvSpPr/>
      </dsp:nvSpPr>
      <dsp:spPr>
        <a:xfrm>
          <a:off x="0" y="3335887"/>
          <a:ext cx="5943600" cy="4275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Calcined</a:t>
          </a:r>
          <a:endParaRPr lang="en-US" sz="2500" kern="1200" dirty="0"/>
        </a:p>
      </dsp:txBody>
      <dsp:txXfrm>
        <a:off x="0" y="3335887"/>
        <a:ext cx="5943600" cy="427581"/>
      </dsp:txXfrm>
    </dsp:sp>
    <dsp:sp modelId="{5D5F9EDE-137F-4478-9539-7A23C5996DC6}">
      <dsp:nvSpPr>
        <dsp:cNvPr id="0" name=""/>
        <dsp:cNvSpPr/>
      </dsp:nvSpPr>
      <dsp:spPr>
        <a:xfrm rot="10800000">
          <a:off x="0" y="1417852"/>
          <a:ext cx="5943600" cy="143003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Na</a:t>
          </a:r>
          <a:r>
            <a:rPr lang="en-US" sz="1700" kern="1200" baseline="-25000" dirty="0" err="1" smtClean="0"/>
            <a:t>x</a:t>
          </a:r>
          <a:r>
            <a:rPr lang="en-US" sz="1700" kern="1200" baseline="0" dirty="0" err="1" smtClean="0"/>
            <a:t>Fe</a:t>
          </a:r>
          <a:r>
            <a:rPr lang="en-US" sz="1700" kern="1200" baseline="-25000" dirty="0" err="1" smtClean="0"/>
            <a:t>x</a:t>
          </a:r>
          <a:r>
            <a:rPr lang="en-US" sz="1700" kern="1200" baseline="0" dirty="0" err="1" smtClean="0"/>
            <a:t>Ti</a:t>
          </a:r>
          <a:r>
            <a:rPr lang="en-US" sz="1700" kern="1200" baseline="-25000" dirty="0" err="1" smtClean="0"/>
            <a:t>x</a:t>
          </a:r>
          <a:r>
            <a:rPr lang="en-US" sz="1700" kern="1200" baseline="0" dirty="0" err="1" smtClean="0"/>
            <a:t>O</a:t>
          </a:r>
          <a:r>
            <a:rPr lang="en-US" sz="1700" kern="1200" baseline="-25000" dirty="0" err="1" smtClean="0"/>
            <a:t>x</a:t>
          </a:r>
          <a:r>
            <a:rPr lang="en-US" sz="1700" kern="1200" baseline="-25000" dirty="0" smtClean="0"/>
            <a:t> </a:t>
          </a:r>
          <a:r>
            <a:rPr lang="en-US" sz="1700" kern="1200" baseline="0" dirty="0" smtClean="0"/>
            <a:t>(most importantly, </a:t>
          </a:r>
          <a:r>
            <a:rPr lang="en-US" sz="1700" b="1" u="sng" kern="1200" baseline="0" dirty="0" smtClean="0"/>
            <a:t>Na</a:t>
          </a:r>
          <a:r>
            <a:rPr lang="en-US" sz="1700" b="1" u="sng" kern="1200" baseline="-25000" dirty="0" smtClean="0"/>
            <a:t>2</a:t>
          </a:r>
          <a:r>
            <a:rPr lang="en-US" sz="1700" b="1" u="sng" kern="1200" baseline="0" dirty="0" smtClean="0"/>
            <a:t>TiO</a:t>
          </a:r>
          <a:r>
            <a:rPr lang="en-US" sz="1700" b="1" u="sng" kern="1200" baseline="-25000" dirty="0" smtClean="0"/>
            <a:t>3</a:t>
          </a:r>
          <a:r>
            <a:rPr lang="en-US" sz="1700" b="0" u="none" kern="1200" baseline="0" dirty="0" smtClean="0"/>
            <a:t>)</a:t>
          </a:r>
          <a:endParaRPr lang="en-US" sz="1700" kern="1200" dirty="0"/>
        </a:p>
      </dsp:txBody>
      <dsp:txXfrm rot="-10800000">
        <a:off x="0" y="1417852"/>
        <a:ext cx="5943600" cy="501943"/>
      </dsp:txXfrm>
    </dsp:sp>
    <dsp:sp modelId="{B132BC8F-14C1-4407-9A87-1105980ACED2}">
      <dsp:nvSpPr>
        <dsp:cNvPr id="0" name=""/>
        <dsp:cNvSpPr/>
      </dsp:nvSpPr>
      <dsp:spPr>
        <a:xfrm>
          <a:off x="0" y="1919795"/>
          <a:ext cx="5943600" cy="4275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Leached w/ Water (H</a:t>
          </a:r>
          <a:r>
            <a:rPr lang="en-US" sz="2500" kern="1200" baseline="-25000" dirty="0" smtClean="0"/>
            <a:t>2</a:t>
          </a:r>
          <a:r>
            <a:rPr lang="en-US" sz="2500" kern="1200" baseline="0" dirty="0" smtClean="0"/>
            <a:t>O)</a:t>
          </a:r>
          <a:endParaRPr lang="en-US" sz="2500" kern="1200" dirty="0"/>
        </a:p>
      </dsp:txBody>
      <dsp:txXfrm>
        <a:off x="0" y="1919795"/>
        <a:ext cx="5943600" cy="427581"/>
      </dsp:txXfrm>
    </dsp:sp>
    <dsp:sp modelId="{CA0D283D-B21B-4BBC-A173-B508D08B9019}">
      <dsp:nvSpPr>
        <dsp:cNvPr id="0" name=""/>
        <dsp:cNvSpPr/>
      </dsp:nvSpPr>
      <dsp:spPr>
        <a:xfrm rot="10800000">
          <a:off x="0" y="1761"/>
          <a:ext cx="5943600" cy="143003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Ilmenite (FeTiO</a:t>
          </a:r>
          <a:r>
            <a:rPr lang="en-US" sz="1700" kern="1200" baseline="-25000" dirty="0" smtClean="0"/>
            <a:t>3</a:t>
          </a:r>
          <a:r>
            <a:rPr lang="en-US" sz="1700" kern="1200" baseline="0" dirty="0" smtClean="0"/>
            <a:t>)</a:t>
          </a:r>
        </a:p>
      </dsp:txBody>
      <dsp:txXfrm rot="-10800000">
        <a:off x="0" y="1761"/>
        <a:ext cx="5943600" cy="501943"/>
      </dsp:txXfrm>
    </dsp:sp>
    <dsp:sp modelId="{5D10E194-7793-4297-9E00-179D502657E7}">
      <dsp:nvSpPr>
        <dsp:cNvPr id="0" name=""/>
        <dsp:cNvSpPr/>
      </dsp:nvSpPr>
      <dsp:spPr>
        <a:xfrm>
          <a:off x="0" y="503704"/>
          <a:ext cx="5943600" cy="4275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Roasted w/ </a:t>
          </a:r>
          <a:r>
            <a:rPr lang="en-US" sz="2500" kern="1200" dirty="0" err="1" smtClean="0"/>
            <a:t>NaOH</a:t>
          </a:r>
          <a:r>
            <a:rPr lang="en-US" sz="2500" kern="1200" dirty="0" smtClean="0"/>
            <a:t> at 850</a:t>
          </a:r>
          <a:r>
            <a:rPr lang="en-US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℃</a:t>
          </a:r>
          <a:endParaRPr lang="en-US" sz="2500" kern="1200" dirty="0"/>
        </a:p>
      </dsp:txBody>
      <dsp:txXfrm>
        <a:off x="0" y="503704"/>
        <a:ext cx="5943600" cy="4275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A6E10-0B9A-4334-B142-E1658723ACCD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B4278-6825-4172-9EF0-BEA269CE8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38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E6D9-A79C-4785-8CB6-2D0D1D62BD25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AED68-C1C5-470C-A65C-00166114A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9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E6D9-A79C-4785-8CB6-2D0D1D62BD25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AED68-C1C5-470C-A65C-00166114A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16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E6D9-A79C-4785-8CB6-2D0D1D62BD25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AED68-C1C5-470C-A65C-00166114A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41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E6D9-A79C-4785-8CB6-2D0D1D62BD25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AED68-C1C5-470C-A65C-00166114A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0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E6D9-A79C-4785-8CB6-2D0D1D62BD25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AED68-C1C5-470C-A65C-00166114A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99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E6D9-A79C-4785-8CB6-2D0D1D62BD25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AED68-C1C5-470C-A65C-00166114A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59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E6D9-A79C-4785-8CB6-2D0D1D62BD25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AED68-C1C5-470C-A65C-00166114A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75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E6D9-A79C-4785-8CB6-2D0D1D62BD25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AED68-C1C5-470C-A65C-00166114A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2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E6D9-A79C-4785-8CB6-2D0D1D62BD25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AED68-C1C5-470C-A65C-00166114A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37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E6D9-A79C-4785-8CB6-2D0D1D62BD25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AED68-C1C5-470C-A65C-00166114A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18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E6D9-A79C-4785-8CB6-2D0D1D62BD25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AED68-C1C5-470C-A65C-00166114A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04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E6D9-A79C-4785-8CB6-2D0D1D62BD25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AED68-C1C5-470C-A65C-00166114A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7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E6D9-A79C-4785-8CB6-2D0D1D62BD25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AED68-C1C5-470C-A65C-00166114A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73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E6D9-A79C-4785-8CB6-2D0D1D62BD25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AED68-C1C5-470C-A65C-00166114A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27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E6D9-A79C-4785-8CB6-2D0D1D62BD25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AED68-C1C5-470C-A65C-00166114A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14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E6D9-A79C-4785-8CB6-2D0D1D62BD25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AED68-C1C5-470C-A65C-00166114A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0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DF45E6D9-A79C-4785-8CB6-2D0D1D62BD25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B9FAED68-C1C5-470C-A65C-00166114A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2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F45E6D9-A79C-4785-8CB6-2D0D1D62BD25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9FAED68-C1C5-470C-A65C-00166114A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533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History and Future of Titanium Production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Aldo Montes</a:t>
            </a:r>
          </a:p>
          <a:p>
            <a:r>
              <a:rPr lang="en-US" dirty="0" smtClean="0"/>
              <a:t>Professor </a:t>
            </a:r>
            <a:r>
              <a:rPr lang="en-US" dirty="0" err="1" smtClean="0"/>
              <a:t>Berns</a:t>
            </a:r>
            <a:endParaRPr lang="en-US" dirty="0" smtClean="0"/>
          </a:p>
          <a:p>
            <a:r>
              <a:rPr lang="en-US" dirty="0" smtClean="0"/>
              <a:t>Posner Fellowship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53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Professor </a:t>
            </a:r>
            <a:r>
              <a:rPr lang="en-US" dirty="0" err="1" smtClean="0"/>
              <a:t>Berns</a:t>
            </a:r>
            <a:endParaRPr lang="en-US" dirty="0" smtClean="0"/>
          </a:p>
          <a:p>
            <a:r>
              <a:rPr lang="en-US" dirty="0" smtClean="0"/>
              <a:t>Dr. </a:t>
            </a:r>
            <a:r>
              <a:rPr lang="en-US" dirty="0" err="1" smtClean="0"/>
              <a:t>Pingry</a:t>
            </a:r>
            <a:endParaRPr lang="en-US" dirty="0" smtClean="0"/>
          </a:p>
          <a:p>
            <a:r>
              <a:rPr lang="en-US" dirty="0" smtClean="0"/>
              <a:t>Dr. Hatch</a:t>
            </a:r>
          </a:p>
          <a:p>
            <a:r>
              <a:rPr lang="en-US" dirty="0" smtClean="0"/>
              <a:t>Dr. Dominguez</a:t>
            </a:r>
          </a:p>
          <a:p>
            <a:r>
              <a:rPr lang="en-US" dirty="0" smtClean="0"/>
              <a:t>Brian Posner</a:t>
            </a:r>
          </a:p>
          <a:p>
            <a:r>
              <a:rPr lang="en-US" dirty="0" smtClean="0"/>
              <a:t>Dean Finn</a:t>
            </a:r>
          </a:p>
        </p:txBody>
      </p:sp>
    </p:spTree>
    <p:extLst>
      <p:ext uri="{BB962C8B-B14F-4D97-AF65-F5344CB8AC3E}">
        <p14:creationId xmlns:p14="http://schemas.microsoft.com/office/powerpoint/2010/main" val="124025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Titanium overview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+mj-lt"/>
              </a:rPr>
              <a:t>Highest strength-to-density ratio of common metals</a:t>
            </a:r>
          </a:p>
          <a:p>
            <a:r>
              <a:rPr lang="en-US" sz="2400" dirty="0" smtClean="0">
                <a:latin typeface="+mj-lt"/>
              </a:rPr>
              <a:t>High melting point (1675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℃) improves heat resistance of alloys</a:t>
            </a:r>
          </a:p>
          <a:p>
            <a:r>
              <a:rPr lang="en-US" sz="2400" dirty="0" smtClean="0">
                <a:latin typeface="+mj-lt"/>
              </a:rPr>
              <a:t>Exterior oxide formation resists corrosion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799" cy="3614738"/>
          </a:xfrm>
        </p:spPr>
        <p:txBody>
          <a:bodyPr>
            <a:normAutofit fontScale="25000" lnSpcReduction="20000"/>
          </a:bodyPr>
          <a:lstStyle/>
          <a:p>
            <a:r>
              <a:rPr lang="en-US" sz="8800" dirty="0" smtClean="0">
                <a:latin typeface="+mj-lt"/>
              </a:rPr>
              <a:t>Incredibly expensive to produce</a:t>
            </a:r>
          </a:p>
          <a:p>
            <a:pPr lvl="1"/>
            <a:r>
              <a:rPr lang="en-US" sz="8800" dirty="0">
                <a:latin typeface="+mj-lt"/>
              </a:rPr>
              <a:t>Requires high temperatures to refine </a:t>
            </a:r>
            <a:r>
              <a:rPr lang="en-US" sz="8800" dirty="0" smtClean="0">
                <a:latin typeface="+mj-lt"/>
              </a:rPr>
              <a:t>(up to 1000</a:t>
            </a:r>
            <a:r>
              <a:rPr lang="en-US" sz="8800" dirty="0">
                <a:latin typeface="+mj-lt"/>
                <a:cs typeface="Times New Roman" panose="02020603050405020304" pitchFamily="18" charset="0"/>
              </a:rPr>
              <a:t>℃)</a:t>
            </a:r>
          </a:p>
          <a:p>
            <a:pPr lvl="1"/>
            <a:r>
              <a:rPr lang="en-US" sz="8800" dirty="0" smtClean="0">
                <a:latin typeface="+mj-lt"/>
              </a:rPr>
              <a:t>Currently requires creation of intermediate TiCl</a:t>
            </a:r>
            <a:r>
              <a:rPr lang="en-US" sz="8800" baseline="-25000" dirty="0" smtClean="0">
                <a:latin typeface="+mj-lt"/>
              </a:rPr>
              <a:t>4</a:t>
            </a:r>
            <a:r>
              <a:rPr lang="en-US" sz="8800" dirty="0" smtClean="0">
                <a:latin typeface="+mj-lt"/>
              </a:rPr>
              <a:t> from the ore for proper refinement</a:t>
            </a:r>
          </a:p>
          <a:p>
            <a:pPr lvl="1"/>
            <a:r>
              <a:rPr lang="en-US" sz="8800" dirty="0">
                <a:latin typeface="+mj-lt"/>
                <a:cs typeface="Times New Roman" panose="02020603050405020304" pitchFamily="18" charset="0"/>
              </a:rPr>
              <a:t>T</a:t>
            </a:r>
            <a:r>
              <a:rPr lang="en-US" sz="8800" dirty="0" smtClean="0">
                <a:latin typeface="+mj-lt"/>
                <a:cs typeface="Times New Roman" panose="02020603050405020304" pitchFamily="18" charset="0"/>
              </a:rPr>
              <a:t>itanium is highly reactive with atmospheric gases, processing needs inert atmosphere</a:t>
            </a: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 smtClean="0">
              <a:latin typeface="Century Gothic (Headings)"/>
              <a:cs typeface="Times New Roman" panose="02020603050405020304" pitchFamily="18" charset="0"/>
            </a:endParaRP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25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623" y="1259579"/>
            <a:ext cx="3549121" cy="411480"/>
          </a:xfrm>
        </p:spPr>
        <p:txBody>
          <a:bodyPr>
            <a:noAutofit/>
          </a:bodyPr>
          <a:lstStyle/>
          <a:p>
            <a:r>
              <a:rPr lang="en-US" sz="3000" dirty="0" smtClean="0"/>
              <a:t>Hunter Process</a:t>
            </a:r>
            <a:endParaRPr lang="en-US" sz="3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562622" y="1946447"/>
            <a:ext cx="3549122" cy="373589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1910- Matthew Hunter produced the first batch of pure titanium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Depended 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Airtight Steel bombs- used for production of other metals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Vacuum technology to remove air</a:t>
            </a:r>
          </a:p>
        </p:txBody>
      </p:sp>
      <p:pic>
        <p:nvPicPr>
          <p:cNvPr id="2050" name="Picture 2" descr="Image result for evacuated steel bomb hunter proces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744" y="1180365"/>
            <a:ext cx="3872939" cy="472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111744" y="5682342"/>
            <a:ext cx="3994680" cy="713468"/>
          </a:xfrm>
        </p:spPr>
        <p:txBody>
          <a:bodyPr/>
          <a:lstStyle/>
          <a:p>
            <a:r>
              <a:rPr lang="en-US" b="0" i="1" dirty="0" err="1">
                <a:effectLst/>
              </a:rPr>
              <a:t>Habashi</a:t>
            </a:r>
            <a:r>
              <a:rPr lang="en-US" b="0" i="1" dirty="0">
                <a:effectLst/>
              </a:rPr>
              <a:t> F (2018) </a:t>
            </a:r>
            <a:r>
              <a:rPr lang="en-US" b="0" i="1" dirty="0" err="1">
                <a:effectLst/>
              </a:rPr>
              <a:t>Metallothermic</a:t>
            </a:r>
            <a:r>
              <a:rPr lang="en-US" b="0" i="1" dirty="0">
                <a:effectLst/>
              </a:rPr>
              <a:t> Reactions - Past, Present and Future. Res Rep Metals 2:1.</a:t>
            </a:r>
            <a:endParaRPr lang="en-US" dirty="0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184066617"/>
              </p:ext>
            </p:extLst>
          </p:nvPr>
        </p:nvGraphicFramePr>
        <p:xfrm>
          <a:off x="8241875" y="1259579"/>
          <a:ext cx="3703560" cy="4779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459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256" y="891086"/>
            <a:ext cx="3549121" cy="372290"/>
          </a:xfrm>
        </p:spPr>
        <p:txBody>
          <a:bodyPr>
            <a:noAutofit/>
          </a:bodyPr>
          <a:lstStyle/>
          <a:p>
            <a:r>
              <a:rPr lang="en-US" sz="3000" dirty="0" smtClean="0"/>
              <a:t>Kroll Process</a:t>
            </a:r>
            <a:endParaRPr lang="en-US" sz="3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681" y="1077231"/>
            <a:ext cx="3549121" cy="551951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1937- William J. Kroll modified Hunter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Most </a:t>
            </a:r>
            <a:r>
              <a:rPr lang="en-US" sz="2200" dirty="0"/>
              <a:t>used process for titanium </a:t>
            </a:r>
            <a:r>
              <a:rPr lang="en-US" sz="2200" dirty="0" smtClean="0"/>
              <a:t>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Depended on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Commercialization of Argon in the 1930s</a:t>
            </a:r>
            <a:endParaRPr lang="en-US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Von Bolton Arc Furnace modified from use in Tantalum</a:t>
            </a:r>
          </a:p>
        </p:txBody>
      </p:sp>
      <p:pic>
        <p:nvPicPr>
          <p:cNvPr id="1028" name="Picture 4" descr="TiMg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377" y="623800"/>
            <a:ext cx="7643352" cy="507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49929" y="5798869"/>
            <a:ext cx="7543800" cy="390916"/>
          </a:xfrm>
        </p:spPr>
        <p:txBody>
          <a:bodyPr/>
          <a:lstStyle/>
          <a:p>
            <a:r>
              <a:rPr lang="en-US" b="0" dirty="0">
                <a:effectLst/>
              </a:rPr>
              <a:t>Suzuki, R. O.; </a:t>
            </a:r>
            <a:r>
              <a:rPr lang="en-US" b="0" dirty="0" err="1">
                <a:effectLst/>
              </a:rPr>
              <a:t>Deura</a:t>
            </a:r>
            <a:r>
              <a:rPr lang="en-US" b="0" dirty="0">
                <a:effectLst/>
              </a:rPr>
              <a:t>, T. N.; Ishii, R.; Matsunaga, T.; Harada, T. N.; </a:t>
            </a:r>
            <a:r>
              <a:rPr lang="en-US" b="0" dirty="0" err="1">
                <a:effectLst/>
              </a:rPr>
              <a:t>Wakino</a:t>
            </a:r>
            <a:r>
              <a:rPr lang="en-US" b="0" dirty="0">
                <a:effectLst/>
              </a:rPr>
              <a:t>, M.; Ono, K. </a:t>
            </a:r>
            <a:r>
              <a:rPr lang="en-US" b="0" i="1" dirty="0">
                <a:effectLst/>
              </a:rPr>
              <a:t>Proceedings of 2000 Powder Metallurgy World Congress : November 12-16, 2000, Kyoto International Conference Hall, Japan</a:t>
            </a:r>
            <a:r>
              <a:rPr lang="en-US" dirty="0">
                <a:effectLst/>
              </a:rPr>
              <a:t>2000</a:t>
            </a:r>
            <a:r>
              <a:rPr lang="en-US" b="0" dirty="0">
                <a:effectLst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57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701675"/>
            <a:ext cx="5520643" cy="1420836"/>
          </a:xfrm>
        </p:spPr>
        <p:txBody>
          <a:bodyPr/>
          <a:lstStyle/>
          <a:p>
            <a:r>
              <a:rPr lang="en-US" dirty="0" smtClean="0"/>
              <a:t>The FFC Cambridge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3" y="2392190"/>
            <a:ext cx="4876800" cy="4121152"/>
          </a:xfrm>
        </p:spPr>
        <p:txBody>
          <a:bodyPr>
            <a:noAutofit/>
          </a:bodyPr>
          <a:lstStyle/>
          <a:p>
            <a:r>
              <a:rPr lang="en-US" sz="2200" dirty="0" smtClean="0"/>
              <a:t>Electrochemical process</a:t>
            </a:r>
          </a:p>
          <a:p>
            <a:r>
              <a:rPr lang="en-US" sz="2200" dirty="0"/>
              <a:t>Most potential for future titanium production</a:t>
            </a:r>
          </a:p>
          <a:p>
            <a:pPr lvl="1"/>
            <a:r>
              <a:rPr lang="en-US" sz="2200" dirty="0"/>
              <a:t>Can use natural TiO</a:t>
            </a:r>
            <a:r>
              <a:rPr lang="en-US" sz="2200" baseline="-25000" dirty="0"/>
              <a:t>2</a:t>
            </a:r>
            <a:r>
              <a:rPr lang="en-US" sz="2200" dirty="0"/>
              <a:t> instead of TiCl</a:t>
            </a:r>
            <a:r>
              <a:rPr lang="en-US" sz="2200" baseline="-25000" dirty="0"/>
              <a:t>4</a:t>
            </a:r>
          </a:p>
          <a:p>
            <a:pPr lvl="1"/>
            <a:r>
              <a:rPr lang="en-US" sz="2200" dirty="0"/>
              <a:t>Less energy than </a:t>
            </a:r>
            <a:r>
              <a:rPr lang="en-US" sz="2200" dirty="0" smtClean="0"/>
              <a:t>Kroll</a:t>
            </a:r>
            <a:endParaRPr lang="en-US" sz="2200" dirty="0" smtClean="0"/>
          </a:p>
          <a:p>
            <a:r>
              <a:rPr lang="en-US" sz="2200" dirty="0" smtClean="0"/>
              <a:t>Inspired by aluminum’s Hall-</a:t>
            </a:r>
            <a:r>
              <a:rPr lang="en-US" sz="2200" dirty="0" err="1" smtClean="0"/>
              <a:t>Heroult</a:t>
            </a:r>
            <a:r>
              <a:rPr lang="en-US" sz="2200" dirty="0" smtClean="0"/>
              <a:t> Process </a:t>
            </a:r>
          </a:p>
          <a:p>
            <a:pPr lvl="1"/>
            <a:r>
              <a:rPr lang="en-US" sz="2200" dirty="0" smtClean="0"/>
              <a:t>Carbon rod used as anode</a:t>
            </a:r>
          </a:p>
          <a:p>
            <a:pPr lvl="1"/>
            <a:r>
              <a:rPr lang="en-US" sz="2200" dirty="0" smtClean="0"/>
              <a:t>Uses the metal’s oxide form</a:t>
            </a:r>
          </a:p>
        </p:txBody>
      </p:sp>
      <p:pic>
        <p:nvPicPr>
          <p:cNvPr id="1026" name="Picture 2" descr="Image result for FFC Cambrid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8213" y="486556"/>
            <a:ext cx="6173787" cy="483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6662056" y="5420311"/>
            <a:ext cx="4015157" cy="608965"/>
          </a:xfrm>
        </p:spPr>
        <p:txBody>
          <a:bodyPr/>
          <a:lstStyle/>
          <a:p>
            <a:r>
              <a:rPr lang="en-US" dirty="0"/>
              <a:t>Yan, Yong &amp; Fray, Derek. (2010). Molten salt electrolysis for sustainable metals extraction and materials processing a review. Electrolysis: Theory, Types and Applications. </a:t>
            </a:r>
          </a:p>
        </p:txBody>
      </p:sp>
    </p:spTree>
    <p:extLst>
      <p:ext uri="{BB962C8B-B14F-4D97-AF65-F5344CB8AC3E}">
        <p14:creationId xmlns:p14="http://schemas.microsoft.com/office/powerpoint/2010/main" val="59143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3951092" cy="1526176"/>
          </a:xfrm>
        </p:spPr>
        <p:txBody>
          <a:bodyPr/>
          <a:lstStyle/>
          <a:p>
            <a:r>
              <a:rPr lang="en-US" dirty="0" smtClean="0"/>
              <a:t>FAST-Forge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983545"/>
            <a:ext cx="4876800" cy="4107766"/>
          </a:xfrm>
        </p:spPr>
        <p:txBody>
          <a:bodyPr>
            <a:noAutofit/>
          </a:bodyPr>
          <a:lstStyle/>
          <a:p>
            <a:r>
              <a:rPr lang="en-US" sz="2400" smtClean="0"/>
              <a:t>Newest titanium process </a:t>
            </a:r>
            <a:r>
              <a:rPr lang="en-US" sz="2400" dirty="0" smtClean="0"/>
              <a:t>(developed in 2016) </a:t>
            </a:r>
          </a:p>
          <a:p>
            <a:r>
              <a:rPr lang="en-US" sz="2400" dirty="0" smtClean="0"/>
              <a:t>Uses leftover powder from other processes</a:t>
            </a:r>
          </a:p>
          <a:p>
            <a:r>
              <a:rPr lang="en-US" sz="2400" dirty="0" smtClean="0"/>
              <a:t>Depended on</a:t>
            </a:r>
          </a:p>
          <a:p>
            <a:pPr lvl="1"/>
            <a:r>
              <a:rPr lang="en-US" sz="2400" dirty="0" smtClean="0"/>
              <a:t>Field Assisted Sintering Technique, developed for consolidating granular material (developed in 2002)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4412" y="2135776"/>
            <a:ext cx="5359026" cy="365542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18212" y="5791199"/>
            <a:ext cx="5435226" cy="714103"/>
          </a:xfrm>
        </p:spPr>
        <p:txBody>
          <a:bodyPr/>
          <a:lstStyle/>
          <a:p>
            <a:r>
              <a:rPr lang="en-US" dirty="0">
                <a:effectLst/>
              </a:rPr>
              <a:t>Weston, N.S., and M. Jackson. “FAST-Forge − A New Cost-Effective Hybrid Processing Route for Consolidating Titanium Powder into near Net Shape Forged Components.” </a:t>
            </a:r>
            <a:r>
              <a:rPr lang="en-US" i="1" dirty="0">
                <a:effectLst/>
              </a:rPr>
              <a:t>Journal of Materials Processing Technology</a:t>
            </a:r>
            <a:r>
              <a:rPr lang="en-US" dirty="0">
                <a:effectLst/>
              </a:rPr>
              <a:t> 243 (May 1, 2017): 335–46. https://doi.org/10.1016/j.jmatprotec.2016.12.013.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47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922" y="812409"/>
            <a:ext cx="3549121" cy="1371600"/>
          </a:xfrm>
        </p:spPr>
        <p:txBody>
          <a:bodyPr/>
          <a:lstStyle/>
          <a:p>
            <a:r>
              <a:rPr lang="en-US" dirty="0"/>
              <a:t>Proposed Idea: Adapted Bayer Process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389738"/>
              </p:ext>
            </p:extLst>
          </p:nvPr>
        </p:nvGraphicFramePr>
        <p:xfrm>
          <a:off x="5103813" y="609600"/>
          <a:ext cx="5943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921" y="2192383"/>
            <a:ext cx="4148042" cy="4166214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+mj-lt"/>
              </a:rPr>
              <a:t>Extraction process for Al</a:t>
            </a:r>
            <a:r>
              <a:rPr lang="en-US" sz="2000" baseline="-25000" dirty="0" smtClean="0">
                <a:latin typeface="+mj-lt"/>
              </a:rPr>
              <a:t>2</a:t>
            </a:r>
            <a:r>
              <a:rPr lang="en-US" sz="2000" dirty="0" smtClean="0">
                <a:latin typeface="+mj-lt"/>
              </a:rPr>
              <a:t>O</a:t>
            </a:r>
            <a:r>
              <a:rPr lang="en-US" sz="2000" baseline="-25000" dirty="0" smtClean="0">
                <a:latin typeface="+mj-lt"/>
              </a:rPr>
              <a:t>3 </a:t>
            </a:r>
          </a:p>
          <a:p>
            <a:r>
              <a:rPr lang="en-US" sz="2000" baseline="-25000" dirty="0" smtClean="0">
                <a:latin typeface="+mj-lt"/>
              </a:rPr>
              <a:t>	</a:t>
            </a:r>
            <a:r>
              <a:rPr lang="en-US" sz="2000" dirty="0" smtClean="0">
                <a:latin typeface="+mj-lt"/>
              </a:rPr>
              <a:t>React aluminum ore w/ </a:t>
            </a:r>
            <a:r>
              <a:rPr lang="en-US" sz="2000" dirty="0" err="1" smtClean="0">
                <a:latin typeface="+mj-lt"/>
              </a:rPr>
              <a:t>NaOH</a:t>
            </a:r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	Leach w/ Water</a:t>
            </a:r>
          </a:p>
          <a:p>
            <a:r>
              <a:rPr lang="en-US" sz="2000" dirty="0" smtClean="0">
                <a:latin typeface="+mj-lt"/>
              </a:rPr>
              <a:t>	Calcine (heated to high temp 			   in air)</a:t>
            </a:r>
          </a:p>
          <a:p>
            <a:r>
              <a:rPr lang="en-US" sz="20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+mj-lt"/>
              </a:rPr>
              <a:t>Experiment Treated Ilmenite (FeTiO</a:t>
            </a:r>
            <a:r>
              <a:rPr lang="en-US" sz="2000" baseline="-250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+mj-lt"/>
              </a:rPr>
              <a:t>3</a:t>
            </a:r>
            <a:r>
              <a:rPr lang="en-US" sz="20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+mj-lt"/>
              </a:rPr>
              <a:t>) with </a:t>
            </a:r>
            <a:r>
              <a:rPr lang="en-US" sz="2000" dirty="0" err="1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+mj-lt"/>
              </a:rPr>
              <a:t>NaOH</a:t>
            </a:r>
            <a:endParaRPr lang="en-US" sz="2000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+mj-lt"/>
              <a:cs typeface="Times New Roman" panose="02020603050405020304" pitchFamily="18" charset="0"/>
            </a:endParaRPr>
          </a:p>
          <a:p>
            <a:r>
              <a:rPr lang="en-US" sz="20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+mj-lt"/>
                <a:cs typeface="Times New Roman" panose="02020603050405020304" pitchFamily="18" charset="0"/>
              </a:rPr>
              <a:t>	80% TiO</a:t>
            </a:r>
            <a:r>
              <a:rPr lang="en-US" sz="2000" baseline="-250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+mj-lt"/>
                <a:cs typeface="Times New Roman" panose="02020603050405020304" pitchFamily="18" charset="0"/>
              </a:rPr>
              <a:t> recovered</a:t>
            </a:r>
          </a:p>
          <a:p>
            <a:r>
              <a:rPr lang="en-US" sz="20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+mj-lt"/>
                <a:cs typeface="Times New Roman" panose="02020603050405020304" pitchFamily="18" charset="0"/>
              </a:rPr>
              <a:t>Perfect source fo</a:t>
            </a:r>
            <a:r>
              <a:rPr lang="en-US" sz="20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+mj-lt"/>
                <a:cs typeface="Times New Roman" panose="02020603050405020304" pitchFamily="18" charset="0"/>
              </a:rPr>
              <a:t>r FFC Cambridge process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526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353973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Titanium Production innovation historically relies on unrelated technological developments </a:t>
            </a:r>
          </a:p>
          <a:p>
            <a:r>
              <a:rPr lang="en-US" sz="3200" dirty="0" smtClean="0"/>
              <a:t>A more chemically-direct extraction process avoiding TiCl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 can make titanium more affordable </a:t>
            </a:r>
          </a:p>
          <a:p>
            <a:r>
              <a:rPr lang="en-US" sz="3200" dirty="0" smtClean="0"/>
              <a:t>Key to cheaper titanium production may lie in Aluminum’s Bayer Process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980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90223"/>
            <a:ext cx="9905998" cy="4191001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dirty="0">
                <a:effectLst/>
              </a:rPr>
              <a:t>“It’s Elemental - The Element Titanium.” Accessed July 9, 2018. https://education.jlab.org/itselemental/ele022.html</a:t>
            </a:r>
          </a:p>
          <a:p>
            <a:pPr lvl="0"/>
            <a:r>
              <a:rPr lang="en-US" dirty="0">
                <a:effectLst/>
              </a:rPr>
              <a:t>“Steel | Metallurgy | </a:t>
            </a:r>
            <a:r>
              <a:rPr lang="en-US" dirty="0" err="1">
                <a:effectLst/>
              </a:rPr>
              <a:t>Britannica.Com</a:t>
            </a:r>
            <a:r>
              <a:rPr lang="en-US" dirty="0">
                <a:effectLst/>
              </a:rPr>
              <a:t>.” Accessed July 16, 2018. https://www.britannica.com/technology/steel.</a:t>
            </a:r>
          </a:p>
          <a:p>
            <a:pPr lvl="0"/>
            <a:r>
              <a:rPr lang="en-US" dirty="0" err="1">
                <a:effectLst/>
              </a:rPr>
              <a:t>Gerdemann</a:t>
            </a:r>
            <a:r>
              <a:rPr lang="en-US" dirty="0">
                <a:effectLst/>
              </a:rPr>
              <a:t>, S. J. Advanced Materials &amp; Processes. July 1, 2001, pp 42.</a:t>
            </a:r>
          </a:p>
          <a:p>
            <a:pPr lvl="0"/>
            <a:r>
              <a:rPr lang="en-US" dirty="0" err="1">
                <a:effectLst/>
              </a:rPr>
              <a:t>Seagle</a:t>
            </a:r>
            <a:r>
              <a:rPr lang="en-US" dirty="0">
                <a:effectLst/>
              </a:rPr>
              <a:t>, S. R. Titanium processing https://www.britannica.com/technology/titanium-processing#ref81533 (accessed Aug 2, 2018).</a:t>
            </a:r>
          </a:p>
          <a:p>
            <a:pPr lvl="0"/>
            <a:r>
              <a:rPr lang="en-US" dirty="0">
                <a:effectLst/>
              </a:rPr>
              <a:t>DENNIS, W. H. METALLURGY: 1863-1963; ROUTLEDGE: </a:t>
            </a:r>
            <a:r>
              <a:rPr lang="en-US" dirty="0" err="1">
                <a:effectLst/>
              </a:rPr>
              <a:t>S.l.</a:t>
            </a:r>
            <a:r>
              <a:rPr lang="en-US" dirty="0">
                <a:effectLst/>
              </a:rPr>
              <a:t>, 2017.</a:t>
            </a:r>
          </a:p>
          <a:p>
            <a:pPr lvl="0"/>
            <a:r>
              <a:rPr lang="en-US" dirty="0" err="1">
                <a:effectLst/>
              </a:rPr>
              <a:t>Sibum</a:t>
            </a:r>
            <a:r>
              <a:rPr lang="en-US" dirty="0">
                <a:effectLst/>
              </a:rPr>
              <a:t>, H.; </a:t>
            </a:r>
            <a:r>
              <a:rPr lang="en-US" dirty="0" err="1">
                <a:effectLst/>
              </a:rPr>
              <a:t>Güther</a:t>
            </a:r>
            <a:r>
              <a:rPr lang="en-US" dirty="0">
                <a:effectLst/>
              </a:rPr>
              <a:t>, V.; </a:t>
            </a:r>
            <a:r>
              <a:rPr lang="en-US" dirty="0" err="1">
                <a:effectLst/>
              </a:rPr>
              <a:t>Roidl</a:t>
            </a:r>
            <a:r>
              <a:rPr lang="en-US" dirty="0">
                <a:effectLst/>
              </a:rPr>
              <a:t>, O.; </a:t>
            </a:r>
            <a:r>
              <a:rPr lang="en-US" dirty="0" err="1">
                <a:effectLst/>
              </a:rPr>
              <a:t>Habashi</a:t>
            </a:r>
            <a:r>
              <a:rPr lang="en-US" dirty="0">
                <a:effectLst/>
              </a:rPr>
              <a:t>, F.; Wolf, H. U. </a:t>
            </a:r>
            <a:r>
              <a:rPr lang="en-US" dirty="0" err="1">
                <a:effectLst/>
              </a:rPr>
              <a:t>Ullmanns</a:t>
            </a:r>
            <a:r>
              <a:rPr lang="en-US" dirty="0">
                <a:effectLst/>
              </a:rPr>
              <a:t> Encyclopedia of Industrial Chemistry2017</a:t>
            </a:r>
          </a:p>
          <a:p>
            <a:pPr lvl="0"/>
            <a:r>
              <a:rPr lang="en-US" dirty="0">
                <a:effectLst/>
              </a:rPr>
              <a:t>Hunter, M. A. Journal of the American Chemical Society1910, 32(3).</a:t>
            </a:r>
          </a:p>
          <a:p>
            <a:pPr lvl="0"/>
            <a:r>
              <a:rPr lang="en-US" dirty="0">
                <a:effectLst/>
              </a:rPr>
              <a:t>Froes, F. H. Titanium: Physical Metallurgy, Processing, and Applications; ASM International, 2015. </a:t>
            </a:r>
          </a:p>
          <a:p>
            <a:pPr lvl="0"/>
            <a:r>
              <a:rPr lang="en-US" dirty="0">
                <a:effectLst/>
              </a:rPr>
              <a:t>Argon - Element information, properties and uses | Periodic Table http://www.rsc.org/periodic-table/element/18/argon (accessed Aug 3, 2018).</a:t>
            </a:r>
          </a:p>
          <a:p>
            <a:pPr lvl="0"/>
            <a:r>
              <a:rPr lang="en-US" dirty="0">
                <a:effectLst/>
              </a:rPr>
              <a:t>Almqvist, E. History of Industrial Gases; Springer Science: New York, 2013.</a:t>
            </a:r>
          </a:p>
          <a:p>
            <a:pPr lvl="0"/>
            <a:r>
              <a:rPr lang="en-US" dirty="0">
                <a:effectLst/>
              </a:rPr>
              <a:t>Chen, George Zheng, Derek J. Fray, and Tom W. Farthing. “Direct Electrochemical Reduction of Titanium Dioxide to Titanium in Molten Calcium Chloride.” Nature 407 (September 21, 2000): 361.</a:t>
            </a:r>
          </a:p>
          <a:p>
            <a:pPr lvl="0"/>
            <a:r>
              <a:rPr lang="en-US" dirty="0">
                <a:effectLst/>
              </a:rPr>
              <a:t>Titanium tetrachloride https://pubchem.ncbi.nlm.nih.gov/compound/titanium_tetrachloride (accessed Aug 9, 2018).</a:t>
            </a:r>
          </a:p>
          <a:p>
            <a:pPr lvl="0"/>
            <a:r>
              <a:rPr lang="en-US" dirty="0">
                <a:effectLst/>
              </a:rPr>
              <a:t>Chen, George. (2014). (Free Access) The FFC Cambridge Process and its relevance to </a:t>
            </a:r>
            <a:r>
              <a:rPr lang="en-US" dirty="0" err="1">
                <a:effectLst/>
              </a:rPr>
              <a:t>valorisation</a:t>
            </a:r>
            <a:r>
              <a:rPr lang="en-US" dirty="0">
                <a:effectLst/>
              </a:rPr>
              <a:t> of ilmenite and titanium-rich slag. Mineral Processing and Extractive Metallurgy IMM Transactions section C. 10.1179/1743285514Y.0000000073.</a:t>
            </a:r>
          </a:p>
          <a:p>
            <a:pPr lvl="0"/>
            <a:r>
              <a:rPr lang="en-US" dirty="0">
                <a:effectLst/>
              </a:rPr>
              <a:t>Weston, N.S., and M. Jackson. “FAST-Forge − A New Cost-Effective Hybrid Processing Route for Consolidating Titanium Powder into near Net Shape Forged Components.” Journal of Materials Processing Technology 243 (May 1, 2017): 335–46. https://doi.org/10.1016/j.jmatprotec.2016.12.013.</a:t>
            </a:r>
          </a:p>
          <a:p>
            <a:pPr lvl="0"/>
            <a:r>
              <a:rPr lang="en-US" dirty="0">
                <a:effectLst/>
              </a:rPr>
              <a:t>U Kessel, Heinz &amp; </a:t>
            </a:r>
            <a:r>
              <a:rPr lang="en-US" dirty="0" err="1">
                <a:effectLst/>
              </a:rPr>
              <a:t>Hennicke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Juergen</a:t>
            </a:r>
            <a:r>
              <a:rPr lang="en-US" dirty="0">
                <a:effectLst/>
              </a:rPr>
              <a:t> &amp; Schmidt, Jürgen &amp; </a:t>
            </a:r>
            <a:r>
              <a:rPr lang="en-US" dirty="0" err="1">
                <a:effectLst/>
              </a:rPr>
              <a:t>Weissgaerber</a:t>
            </a:r>
            <a:r>
              <a:rPr lang="en-US" dirty="0">
                <a:effectLst/>
              </a:rPr>
              <a:t>, Thomas &amp; </a:t>
            </a:r>
            <a:r>
              <a:rPr lang="en-US" dirty="0" err="1">
                <a:effectLst/>
              </a:rPr>
              <a:t>Kieback</a:t>
            </a:r>
            <a:r>
              <a:rPr lang="en-US" dirty="0">
                <a:effectLst/>
              </a:rPr>
              <a:t>, Bernd &amp; Herrmann, M &amp; </a:t>
            </a:r>
            <a:r>
              <a:rPr lang="en-US" dirty="0" err="1">
                <a:effectLst/>
              </a:rPr>
              <a:t>Räthel</a:t>
            </a:r>
            <a:r>
              <a:rPr lang="en-US" dirty="0">
                <a:effectLst/>
              </a:rPr>
              <a:t>, Jan. (2006). "FAST" field assisted sintering technology-a new process for the production of metallic and ceramic sintering materials (</a:t>
            </a:r>
            <a:r>
              <a:rPr lang="en-US" dirty="0" err="1">
                <a:effectLst/>
              </a:rPr>
              <a:t>engl.</a:t>
            </a:r>
            <a:r>
              <a:rPr lang="en-US" dirty="0">
                <a:effectLst/>
              </a:rPr>
              <a:t> transl.). </a:t>
            </a:r>
            <a:r>
              <a:rPr lang="en-US" dirty="0" err="1">
                <a:effectLst/>
              </a:rPr>
              <a:t>Pulvermetallurgie</a:t>
            </a:r>
            <a:r>
              <a:rPr lang="en-US" dirty="0">
                <a:effectLst/>
              </a:rPr>
              <a:t> in </a:t>
            </a:r>
            <a:r>
              <a:rPr lang="en-US" dirty="0" err="1">
                <a:effectLst/>
              </a:rPr>
              <a:t>Wissenschaft</a:t>
            </a:r>
            <a:r>
              <a:rPr lang="en-US" dirty="0">
                <a:effectLst/>
              </a:rPr>
              <a:t> und Praxis; Proc. </a:t>
            </a:r>
            <a:r>
              <a:rPr lang="en-US" dirty="0" err="1">
                <a:effectLst/>
              </a:rPr>
              <a:t>Hagener</a:t>
            </a:r>
            <a:r>
              <a:rPr lang="en-US" dirty="0">
                <a:effectLst/>
              </a:rPr>
              <a:t> Symposium (Engl. transl.). 22. 201-37.</a:t>
            </a:r>
          </a:p>
          <a:p>
            <a:pPr lvl="0"/>
            <a:r>
              <a:rPr lang="en-US" dirty="0">
                <a:effectLst/>
              </a:rPr>
              <a:t>Britannica, T. E. of E. Alumina https://www.britannica.com/science/alumina (accessed Aug 9, 2018).</a:t>
            </a:r>
          </a:p>
          <a:p>
            <a:pPr lvl="0"/>
            <a:r>
              <a:rPr lang="en-US" dirty="0" err="1">
                <a:effectLst/>
              </a:rPr>
              <a:t>Manhique</a:t>
            </a:r>
            <a:r>
              <a:rPr lang="en-US" dirty="0">
                <a:effectLst/>
              </a:rPr>
              <a:t>, A. J.; </a:t>
            </a:r>
            <a:r>
              <a:rPr lang="en-US" dirty="0" err="1">
                <a:effectLst/>
              </a:rPr>
              <a:t>Focke</a:t>
            </a:r>
            <a:r>
              <a:rPr lang="en-US" dirty="0">
                <a:effectLst/>
              </a:rPr>
              <a:t>, W. W.; </a:t>
            </a:r>
            <a:r>
              <a:rPr lang="en-US" dirty="0" err="1">
                <a:effectLst/>
              </a:rPr>
              <a:t>Madivate</a:t>
            </a:r>
            <a:r>
              <a:rPr lang="en-US" dirty="0">
                <a:effectLst/>
              </a:rPr>
              <a:t>, C. Hydrometallurgy2011, 109(3-4), 230–236.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07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4646</TotalTime>
  <Words>507</Words>
  <Application>Microsoft Office PowerPoint</Application>
  <PresentationFormat>Widescreen</PresentationFormat>
  <Paragraphs>92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Century Gothic (Headings)</vt:lpstr>
      <vt:lpstr>Times New Roman</vt:lpstr>
      <vt:lpstr>Mesh</vt:lpstr>
      <vt:lpstr>The History and Future of Titanium Production</vt:lpstr>
      <vt:lpstr>Titanium overview</vt:lpstr>
      <vt:lpstr>Hunter Process</vt:lpstr>
      <vt:lpstr>Kroll Process</vt:lpstr>
      <vt:lpstr>The FFC Cambridge Process</vt:lpstr>
      <vt:lpstr>FAST-Forge</vt:lpstr>
      <vt:lpstr>Proposed Idea: Adapted Bayer Process</vt:lpstr>
      <vt:lpstr>Conclusion</vt:lpstr>
      <vt:lpstr>Bibliography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and future of titanium</dc:title>
  <dc:creator>Aldo Montes</dc:creator>
  <cp:lastModifiedBy>Aldo Montes</cp:lastModifiedBy>
  <cp:revision>77</cp:revision>
  <dcterms:created xsi:type="dcterms:W3CDTF">2018-08-13T16:24:53Z</dcterms:created>
  <dcterms:modified xsi:type="dcterms:W3CDTF">2018-08-16T21:58:40Z</dcterms:modified>
</cp:coreProperties>
</file>