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81" r:id="rId3"/>
    <p:sldId id="282" r:id="rId4"/>
    <p:sldId id="283" r:id="rId5"/>
    <p:sldId id="284" r:id="rId6"/>
    <p:sldId id="270" r:id="rId7"/>
    <p:sldId id="285" r:id="rId8"/>
    <p:sldId id="286" r:id="rId9"/>
    <p:sldId id="287" r:id="rId10"/>
    <p:sldId id="288" r:id="rId11"/>
    <p:sldId id="289" r:id="rId12"/>
    <p:sldId id="291" r:id="rId13"/>
    <p:sldId id="290" r:id="rId14"/>
    <p:sldId id="293" r:id="rId15"/>
    <p:sldId id="299" r:id="rId16"/>
    <p:sldId id="294" r:id="rId17"/>
    <p:sldId id="296" r:id="rId18"/>
    <p:sldId id="298" r:id="rId19"/>
    <p:sldId id="29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32" autoAdjust="0"/>
    <p:restoredTop sz="94543" autoAdjust="0"/>
  </p:normalViewPr>
  <p:slideViewPr>
    <p:cSldViewPr>
      <p:cViewPr>
        <p:scale>
          <a:sx n="50" d="100"/>
          <a:sy n="50" d="100"/>
        </p:scale>
        <p:origin x="-2400" y="-9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F77B6-6733-477F-8F5E-57343CA758AC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689CF-AE21-4B29-8727-3FA468E23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286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689CF-AE21-4B29-8727-3FA468E231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71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689CF-AE21-4B29-8727-3FA468E231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93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689CF-AE21-4B29-8727-3FA468E2314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257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689CF-AE21-4B29-8727-3FA468E2314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4827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689CF-AE21-4B29-8727-3FA468E2314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608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689CF-AE21-4B29-8727-3FA468E2314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4245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689CF-AE21-4B29-8727-3FA468E2314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2173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689CF-AE21-4B29-8727-3FA468E2314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497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689CF-AE21-4B29-8727-3FA468E2314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400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689CF-AE21-4B29-8727-3FA468E2314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497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689CF-AE21-4B29-8727-3FA468E2314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40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689CF-AE21-4B29-8727-3FA468E231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460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689CF-AE21-4B29-8727-3FA468E231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41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689CF-AE21-4B29-8727-3FA468E231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774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689CF-AE21-4B29-8727-3FA468E231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771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689CF-AE21-4B29-8727-3FA468E231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851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689CF-AE21-4B29-8727-3FA468E231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257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689CF-AE21-4B29-8727-3FA468E231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92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689CF-AE21-4B29-8727-3FA468E231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565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FC30-2461-4426-87A0-CB9007866F0A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E02610C-BB67-43E4-B274-5B24B4E965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FC30-2461-4426-87A0-CB9007866F0A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610C-BB67-43E4-B274-5B24B4E965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FC30-2461-4426-87A0-CB9007866F0A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610C-BB67-43E4-B274-5B24B4E965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FC30-2461-4426-87A0-CB9007866F0A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610C-BB67-43E4-B274-5B24B4E965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FC30-2461-4426-87A0-CB9007866F0A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02610C-BB67-43E4-B274-5B24B4E9657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FC30-2461-4426-87A0-CB9007866F0A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610C-BB67-43E4-B274-5B24B4E965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FC30-2461-4426-87A0-CB9007866F0A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610C-BB67-43E4-B274-5B24B4E965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FC30-2461-4426-87A0-CB9007866F0A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610C-BB67-43E4-B274-5B24B4E965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FC30-2461-4426-87A0-CB9007866F0A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610C-BB67-43E4-B274-5B24B4E965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FC30-2461-4426-87A0-CB9007866F0A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610C-BB67-43E4-B274-5B24B4E9657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FC30-2461-4426-87A0-CB9007866F0A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E02610C-BB67-43E4-B274-5B24B4E9657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128FC30-2461-4426-87A0-CB9007866F0A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E02610C-BB67-43E4-B274-5B24B4E9657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1981200"/>
            <a:ext cx="9448800" cy="16002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The Origins of Race-Conscious Affirmative Action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609600" y="3541693"/>
            <a:ext cx="777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Evidence </a:t>
            </a:r>
            <a:r>
              <a:rPr lang="en-US" sz="2800" dirty="0"/>
              <a:t>from the University of Chicago and the University of Wisconsin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838200" y="5168205"/>
            <a:ext cx="7772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 smtClean="0">
                <a:solidFill>
                  <a:schemeClr val="tx2"/>
                </a:solidFill>
              </a:rPr>
              <a:t>Jade Davis</a:t>
            </a:r>
          </a:p>
          <a:p>
            <a:pPr algn="r"/>
            <a:r>
              <a:rPr lang="en-US" sz="2800" dirty="0" smtClean="0">
                <a:solidFill>
                  <a:schemeClr val="tx2"/>
                </a:solidFill>
              </a:rPr>
              <a:t>Prof. Anthony Chen</a:t>
            </a:r>
          </a:p>
          <a:p>
            <a:pPr algn="r"/>
            <a:r>
              <a:rPr lang="en-US" sz="2800" dirty="0" smtClean="0">
                <a:solidFill>
                  <a:schemeClr val="tx2"/>
                </a:solidFill>
              </a:rPr>
              <a:t>Posner Fellowship Program 2017</a:t>
            </a:r>
          </a:p>
        </p:txBody>
      </p:sp>
    </p:spTree>
    <p:extLst>
      <p:ext uri="{BB962C8B-B14F-4D97-AF65-F5344CB8AC3E}">
        <p14:creationId xmlns:p14="http://schemas.microsoft.com/office/powerpoint/2010/main" val="275907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"/>
            <a:ext cx="8077200" cy="3886200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/>
              <a:t>My findings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31319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895600"/>
            <a:ext cx="8534400" cy="19812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tx2"/>
                </a:solidFill>
              </a:rPr>
              <a:t>Corroborative Evidence</a:t>
            </a:r>
            <a:endParaRPr lang="en-US" sz="4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56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3984" r="6217" b="49291"/>
          <a:stretch/>
        </p:blipFill>
        <p:spPr bwMode="auto">
          <a:xfrm>
            <a:off x="53543" y="533400"/>
            <a:ext cx="8822443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19800" y="6627168"/>
            <a:ext cx="29482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Document: Folder 5, Box 25, Beadle collection, UCSC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43281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819400"/>
            <a:ext cx="8534400" cy="19812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tx2"/>
                </a:solidFill>
              </a:rPr>
              <a:t>New Evidence</a:t>
            </a:r>
            <a:endParaRPr lang="en-US" sz="4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86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9" t="27442" r="11351" b="65612"/>
          <a:stretch/>
        </p:blipFill>
        <p:spPr bwMode="auto">
          <a:xfrm>
            <a:off x="97220" y="5284810"/>
            <a:ext cx="8741980" cy="1268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0" t="55148" r="7402" b="10656"/>
          <a:stretch/>
        </p:blipFill>
        <p:spPr bwMode="auto">
          <a:xfrm>
            <a:off x="188832" y="228600"/>
            <a:ext cx="8787610" cy="4899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934200" y="1230868"/>
            <a:ext cx="1447800" cy="369332"/>
          </a:xfrm>
          <a:prstGeom prst="rect">
            <a:avLst/>
          </a:prstGeom>
          <a:solidFill>
            <a:srgbClr val="FFFF00">
              <a:alpha val="41176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5618" y="1600200"/>
            <a:ext cx="6175182" cy="369332"/>
          </a:xfrm>
          <a:prstGeom prst="rect">
            <a:avLst/>
          </a:prstGeom>
          <a:solidFill>
            <a:srgbClr val="FFFF00">
              <a:alpha val="41961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43000" y="2124332"/>
            <a:ext cx="7467600" cy="369332"/>
          </a:xfrm>
          <a:prstGeom prst="rect">
            <a:avLst/>
          </a:prstGeom>
          <a:solidFill>
            <a:srgbClr val="FFFF00">
              <a:alpha val="41961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019800" y="6645842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/>
              <a:t>Document: Folder 4, Box 321, Beadle collection, UCSC</a:t>
            </a:r>
          </a:p>
        </p:txBody>
      </p:sp>
    </p:spTree>
    <p:extLst>
      <p:ext uri="{BB962C8B-B14F-4D97-AF65-F5344CB8AC3E}">
        <p14:creationId xmlns:p14="http://schemas.microsoft.com/office/powerpoint/2010/main" val="32150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199"/>
            <a:ext cx="7013453" cy="4495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37876" y="6629400"/>
            <a:ext cx="63823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Photo: http</a:t>
            </a:r>
            <a:r>
              <a:rPr lang="en-US" sz="900" dirty="0"/>
              <a:t>://feministing.com/2017/01/16/happy-mlk-day-five-facts-to-refute-the-sanitization-of-martin-luther-kings-legacy/</a:t>
            </a:r>
          </a:p>
        </p:txBody>
      </p:sp>
    </p:spTree>
    <p:extLst>
      <p:ext uri="{BB962C8B-B14F-4D97-AF65-F5344CB8AC3E}">
        <p14:creationId xmlns:p14="http://schemas.microsoft.com/office/powerpoint/2010/main" val="111139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"/>
            <a:ext cx="8077200" cy="3886200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/>
              <a:t>discussion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77193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8686800" cy="4373563"/>
          </a:xfrm>
        </p:spPr>
        <p:txBody>
          <a:bodyPr>
            <a:no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0" dirty="0" smtClean="0"/>
              <a:t>My original objectives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0" dirty="0" smtClean="0"/>
              <a:t>My experience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0" dirty="0" smtClean="0"/>
              <a:t>Skills I acquired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0" dirty="0" smtClean="0"/>
              <a:t>Next steps</a:t>
            </a:r>
            <a:endParaRPr lang="en-US" sz="4800" b="0" dirty="0"/>
          </a:p>
        </p:txBody>
      </p:sp>
    </p:spTree>
    <p:extLst>
      <p:ext uri="{BB962C8B-B14F-4D97-AF65-F5344CB8AC3E}">
        <p14:creationId xmlns:p14="http://schemas.microsoft.com/office/powerpoint/2010/main" val="74849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"/>
            <a:ext cx="8077200" cy="38862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acknowledgements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25673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04800"/>
            <a:ext cx="8534400" cy="5867400"/>
          </a:xfrm>
        </p:spPr>
        <p:txBody>
          <a:bodyPr>
            <a:no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b="0" dirty="0" smtClean="0"/>
              <a:t>Professor Chen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b="0" dirty="0" smtClean="0"/>
              <a:t>University of Chicago archivists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b="0" dirty="0" smtClean="0"/>
              <a:t>University of Wisconsin, Madison archivists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b="0" dirty="0" smtClean="0"/>
              <a:t>Posner program directors, coordinators and fellows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b="0" dirty="0" smtClean="0"/>
              <a:t>Brian Posner</a:t>
            </a:r>
          </a:p>
        </p:txBody>
      </p:sp>
    </p:spTree>
    <p:extLst>
      <p:ext uri="{BB962C8B-B14F-4D97-AF65-F5344CB8AC3E}">
        <p14:creationId xmlns:p14="http://schemas.microsoft.com/office/powerpoint/2010/main" val="130725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077200" cy="3048000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/>
              <a:t>Road map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17789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1884938"/>
            <a:ext cx="7239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4800" dirty="0" smtClean="0"/>
              <a:t> Research Question</a:t>
            </a:r>
          </a:p>
          <a:p>
            <a:pPr marL="342900" indent="-342900">
              <a:buAutoNum type="arabicPeriod"/>
            </a:pPr>
            <a:r>
              <a:rPr lang="en-US" sz="4800" dirty="0" smtClean="0"/>
              <a:t> My Procedure</a:t>
            </a:r>
          </a:p>
          <a:p>
            <a:pPr marL="342900" indent="-342900">
              <a:buAutoNum type="arabicPeriod"/>
            </a:pPr>
            <a:r>
              <a:rPr lang="en-US" sz="4800" dirty="0" smtClean="0"/>
              <a:t> My Findings</a:t>
            </a:r>
          </a:p>
          <a:p>
            <a:pPr marL="342900" indent="-342900">
              <a:buAutoNum type="arabicPeriod"/>
            </a:pPr>
            <a:r>
              <a:rPr lang="en-US" sz="4800" dirty="0" smtClean="0"/>
              <a:t> Discussion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10562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077200" cy="3886200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/>
              <a:t>Research question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62196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752600"/>
            <a:ext cx="838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/>
              <a:t>When and why did American universities adopt race-conscious affirmative action programs?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90830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800" y="762000"/>
            <a:ext cx="6934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Previous ideas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 smtClean="0"/>
              <a:t>Began in later 1960s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 smtClean="0"/>
              <a:t>Result of unrest</a:t>
            </a:r>
          </a:p>
          <a:p>
            <a:r>
              <a:rPr lang="en-US" sz="4800" dirty="0" smtClean="0"/>
              <a:t>New ideas and evidence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 smtClean="0"/>
              <a:t>Began in earlier 1960s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 smtClean="0"/>
              <a:t>Result of moral shift in administration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6239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"/>
            <a:ext cx="8077200" cy="3886200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/>
              <a:t>My procedure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83414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7427" y="381000"/>
            <a:ext cx="7696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/>
              <a:t>Special Collections at the University </a:t>
            </a:r>
            <a:r>
              <a:rPr lang="en-US" sz="4800" dirty="0"/>
              <a:t>of </a:t>
            </a:r>
            <a:r>
              <a:rPr lang="en-US" sz="4800" dirty="0" smtClean="0"/>
              <a:t>Chicago</a:t>
            </a:r>
            <a:endParaRPr lang="en-US" sz="4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9" t="9631" r="3542" b="12236"/>
          <a:stretch/>
        </p:blipFill>
        <p:spPr bwMode="auto">
          <a:xfrm>
            <a:off x="2362200" y="2286000"/>
            <a:ext cx="6123407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5527" y="6576789"/>
            <a:ext cx="854810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 smtClean="0"/>
              <a:t>Photo: https</a:t>
            </a:r>
            <a:r>
              <a:rPr lang="en-US" sz="900" dirty="0"/>
              <a:t>://commons.wikimedia.org/wiki/File:University_of_Chicago_July_2013_23_(Joseph_Regenstein_Library).jpg </a:t>
            </a:r>
          </a:p>
        </p:txBody>
      </p:sp>
    </p:spTree>
    <p:extLst>
      <p:ext uri="{BB962C8B-B14F-4D97-AF65-F5344CB8AC3E}">
        <p14:creationId xmlns:p14="http://schemas.microsoft.com/office/powerpoint/2010/main" val="23690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04800"/>
            <a:ext cx="899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/>
              <a:t>Archives at the University </a:t>
            </a:r>
            <a:r>
              <a:rPr lang="en-US" sz="4800" dirty="0"/>
              <a:t>of </a:t>
            </a:r>
            <a:r>
              <a:rPr lang="en-US" sz="4800" dirty="0" smtClean="0"/>
              <a:t>Wisconsin, Madison</a:t>
            </a:r>
            <a:endParaRPr lang="en-US" sz="4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57400"/>
            <a:ext cx="6186928" cy="4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-76200" y="6583488"/>
            <a:ext cx="90678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 smtClean="0"/>
              <a:t>Photo: https://writing.wisc.edu/blog/?p=6251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88560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3724</TotalTime>
  <Words>198</Words>
  <Application>Microsoft Office PowerPoint</Application>
  <PresentationFormat>On-screen Show (4:3)</PresentationFormat>
  <Paragraphs>59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Essential</vt:lpstr>
      <vt:lpstr>The Origins of Race-Conscious Affirmative Action</vt:lpstr>
      <vt:lpstr>Road map</vt:lpstr>
      <vt:lpstr>PowerPoint Presentation</vt:lpstr>
      <vt:lpstr>Research question</vt:lpstr>
      <vt:lpstr>PowerPoint Presentation</vt:lpstr>
      <vt:lpstr>PowerPoint Presentation</vt:lpstr>
      <vt:lpstr>My procedure</vt:lpstr>
      <vt:lpstr>PowerPoint Presentation</vt:lpstr>
      <vt:lpstr>PowerPoint Presentation</vt:lpstr>
      <vt:lpstr>My findings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</vt:lpstr>
      <vt:lpstr>PowerPoint Presentation</vt:lpstr>
      <vt:lpstr>acknowledgements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Origins of Race-Conscious Affirmative Action Programs at the University of Chicago and the University of Wisconsin</dc:title>
  <dc:creator>Robert Davis</dc:creator>
  <cp:lastModifiedBy>Robert Davis</cp:lastModifiedBy>
  <cp:revision>74</cp:revision>
  <dcterms:created xsi:type="dcterms:W3CDTF">2017-08-07T06:53:55Z</dcterms:created>
  <dcterms:modified xsi:type="dcterms:W3CDTF">2017-08-10T21:51:27Z</dcterms:modified>
</cp:coreProperties>
</file>