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1"/>
  </p:notesMasterIdLst>
  <p:sldIdLst>
    <p:sldId id="256" r:id="rId2"/>
    <p:sldId id="257" r:id="rId3"/>
    <p:sldId id="259" r:id="rId4"/>
    <p:sldId id="261" r:id="rId5"/>
    <p:sldId id="263" r:id="rId6"/>
    <p:sldId id="258" r:id="rId7"/>
    <p:sldId id="262" r:id="rId8"/>
    <p:sldId id="266"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C8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22"/>
    <p:restoredTop sz="94663"/>
  </p:normalViewPr>
  <p:slideViewPr>
    <p:cSldViewPr snapToGrid="0" snapToObjects="1">
      <p:cViewPr>
        <p:scale>
          <a:sx n="60" d="100"/>
          <a:sy n="60" d="100"/>
        </p:scale>
        <p:origin x="416" y="1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2A0E1D-F684-4F2B-B5F2-62B4D65B10AD}" type="doc">
      <dgm:prSet loTypeId="urn:microsoft.com/office/officeart/2005/8/layout/chart3" loCatId="cycle" qsTypeId="urn:microsoft.com/office/officeart/2005/8/quickstyle/simple5" qsCatId="simple" csTypeId="urn:microsoft.com/office/officeart/2005/8/colors/colorful2" csCatId="colorful" phldr="1"/>
      <dgm:spPr/>
      <dgm:t>
        <a:bodyPr/>
        <a:lstStyle/>
        <a:p>
          <a:endParaRPr lang="en-US"/>
        </a:p>
      </dgm:t>
    </dgm:pt>
    <dgm:pt modelId="{EC8BC71F-FDCD-4BEF-B5E3-8AA2CBF2E031}">
      <dgm:prSet/>
      <dgm:spPr/>
      <dgm:t>
        <a:bodyPr/>
        <a:lstStyle/>
        <a:p>
          <a:r>
            <a:rPr lang="en-US" b="0" i="0"/>
            <a:t>Quantitative data</a:t>
          </a:r>
          <a:endParaRPr lang="en-US"/>
        </a:p>
      </dgm:t>
    </dgm:pt>
    <dgm:pt modelId="{4DD7E7F2-8AD0-402B-B477-A8131AE04388}" type="parTrans" cxnId="{4954D559-DABB-4CF3-8CB3-EEBB2D3218FD}">
      <dgm:prSet/>
      <dgm:spPr/>
      <dgm:t>
        <a:bodyPr/>
        <a:lstStyle/>
        <a:p>
          <a:endParaRPr lang="en-US"/>
        </a:p>
      </dgm:t>
    </dgm:pt>
    <dgm:pt modelId="{F812E269-4ED9-4C54-8F56-0E02D48AF2AB}" type="sibTrans" cxnId="{4954D559-DABB-4CF3-8CB3-EEBB2D3218FD}">
      <dgm:prSet/>
      <dgm:spPr/>
      <dgm:t>
        <a:bodyPr/>
        <a:lstStyle/>
        <a:p>
          <a:endParaRPr lang="en-US"/>
        </a:p>
      </dgm:t>
    </dgm:pt>
    <dgm:pt modelId="{407BF002-9FAD-48F0-8B62-10A9A8CE2800}">
      <dgm:prSet/>
      <dgm:spPr/>
      <dgm:t>
        <a:bodyPr/>
        <a:lstStyle/>
        <a:p>
          <a:r>
            <a:rPr lang="en-US" b="0" i="0" dirty="0"/>
            <a:t>Non-Black and non-Latinx identities</a:t>
          </a:r>
          <a:endParaRPr lang="en-US" dirty="0"/>
        </a:p>
      </dgm:t>
    </dgm:pt>
    <dgm:pt modelId="{7C1DC01D-85EA-4A6B-8F36-6132E5EF2EE1}" type="parTrans" cxnId="{461994F8-9170-4A37-8D31-DAB851C0C15E}">
      <dgm:prSet/>
      <dgm:spPr/>
      <dgm:t>
        <a:bodyPr/>
        <a:lstStyle/>
        <a:p>
          <a:endParaRPr lang="en-US"/>
        </a:p>
      </dgm:t>
    </dgm:pt>
    <dgm:pt modelId="{C51CDAE6-F5DF-49E2-89D8-D2A9EA611A85}" type="sibTrans" cxnId="{461994F8-9170-4A37-8D31-DAB851C0C15E}">
      <dgm:prSet/>
      <dgm:spPr/>
      <dgm:t>
        <a:bodyPr/>
        <a:lstStyle/>
        <a:p>
          <a:endParaRPr lang="en-US"/>
        </a:p>
      </dgm:t>
    </dgm:pt>
    <dgm:pt modelId="{5689146C-1B69-4AF0-868A-A73587632840}">
      <dgm:prSet custT="1"/>
      <dgm:spPr/>
      <dgm:t>
        <a:bodyPr/>
        <a:lstStyle/>
        <a:p>
          <a:r>
            <a:rPr lang="en-US" sz="1200" b="0" i="0" dirty="0"/>
            <a:t>Examining multiple identifying markers</a:t>
          </a:r>
          <a:endParaRPr lang="en-US" sz="1200" dirty="0"/>
        </a:p>
      </dgm:t>
    </dgm:pt>
    <dgm:pt modelId="{0E404559-885C-44FB-BAB2-F40C96B719A3}" type="parTrans" cxnId="{962779E2-C311-4AE0-B226-2C180043C7AF}">
      <dgm:prSet/>
      <dgm:spPr/>
      <dgm:t>
        <a:bodyPr/>
        <a:lstStyle/>
        <a:p>
          <a:endParaRPr lang="en-US"/>
        </a:p>
      </dgm:t>
    </dgm:pt>
    <dgm:pt modelId="{0338CEC0-26DB-452D-A819-06B3CDEFA7AD}" type="sibTrans" cxnId="{962779E2-C311-4AE0-B226-2C180043C7AF}">
      <dgm:prSet/>
      <dgm:spPr/>
      <dgm:t>
        <a:bodyPr/>
        <a:lstStyle/>
        <a:p>
          <a:endParaRPr lang="en-US"/>
        </a:p>
      </dgm:t>
    </dgm:pt>
    <dgm:pt modelId="{9638772B-439D-474C-8E1C-FB524CAFD336}">
      <dgm:prSet custT="1"/>
      <dgm:spPr/>
      <dgm:t>
        <a:bodyPr/>
        <a:lstStyle/>
        <a:p>
          <a:r>
            <a:rPr lang="en-US" sz="1200" b="0" i="0" dirty="0"/>
            <a:t>Classism, ageism, gender identity, sexuality, etc.</a:t>
          </a:r>
          <a:endParaRPr lang="en-US" sz="1200" dirty="0"/>
        </a:p>
      </dgm:t>
    </dgm:pt>
    <dgm:pt modelId="{B790F7E3-F2EC-4B21-9E83-0878F6792319}" type="parTrans" cxnId="{37C590F5-C94E-40C6-8382-D7F111FC64EB}">
      <dgm:prSet/>
      <dgm:spPr/>
      <dgm:t>
        <a:bodyPr/>
        <a:lstStyle/>
        <a:p>
          <a:endParaRPr lang="en-US"/>
        </a:p>
      </dgm:t>
    </dgm:pt>
    <dgm:pt modelId="{45227138-D23E-453D-9F73-63233C62E6B9}" type="sibTrans" cxnId="{37C590F5-C94E-40C6-8382-D7F111FC64EB}">
      <dgm:prSet/>
      <dgm:spPr/>
      <dgm:t>
        <a:bodyPr/>
        <a:lstStyle/>
        <a:p>
          <a:endParaRPr lang="en-US"/>
        </a:p>
      </dgm:t>
    </dgm:pt>
    <dgm:pt modelId="{B3F85373-7874-42CC-B59B-09A302B1160C}">
      <dgm:prSet custT="1"/>
      <dgm:spPr/>
      <dgm:t>
        <a:bodyPr/>
        <a:lstStyle/>
        <a:p>
          <a:r>
            <a:rPr lang="en-US" sz="1200" b="0" i="0" dirty="0"/>
            <a:t>Intersectionality of identities</a:t>
          </a:r>
          <a:endParaRPr lang="en-US" sz="1200" dirty="0"/>
        </a:p>
      </dgm:t>
    </dgm:pt>
    <dgm:pt modelId="{D06266BE-27D6-480E-BB14-9674C3D389BC}" type="parTrans" cxnId="{29F024DE-CCAD-40EF-8107-EAE974E730B4}">
      <dgm:prSet/>
      <dgm:spPr/>
      <dgm:t>
        <a:bodyPr/>
        <a:lstStyle/>
        <a:p>
          <a:endParaRPr lang="en-US"/>
        </a:p>
      </dgm:t>
    </dgm:pt>
    <dgm:pt modelId="{C4CA9F80-5F15-4335-A506-A54431856A72}" type="sibTrans" cxnId="{29F024DE-CCAD-40EF-8107-EAE974E730B4}">
      <dgm:prSet/>
      <dgm:spPr/>
      <dgm:t>
        <a:bodyPr/>
        <a:lstStyle/>
        <a:p>
          <a:endParaRPr lang="en-US"/>
        </a:p>
      </dgm:t>
    </dgm:pt>
    <dgm:pt modelId="{C6AFDD38-0852-2340-A63E-BC8918FB03A2}" type="pres">
      <dgm:prSet presAssocID="{652A0E1D-F684-4F2B-B5F2-62B4D65B10AD}" presName="compositeShape" presStyleCnt="0">
        <dgm:presLayoutVars>
          <dgm:chMax val="7"/>
          <dgm:dir/>
          <dgm:resizeHandles val="exact"/>
        </dgm:presLayoutVars>
      </dgm:prSet>
      <dgm:spPr/>
    </dgm:pt>
    <dgm:pt modelId="{8A21BB10-9F7C-BD4E-948C-CAB085B73ED1}" type="pres">
      <dgm:prSet presAssocID="{652A0E1D-F684-4F2B-B5F2-62B4D65B10AD}" presName="wedge1" presStyleLbl="node1" presStyleIdx="0" presStyleCnt="4" custScaleX="156013"/>
      <dgm:spPr/>
    </dgm:pt>
    <dgm:pt modelId="{191F6F47-B039-0E4F-BA93-14752B580659}" type="pres">
      <dgm:prSet presAssocID="{652A0E1D-F684-4F2B-B5F2-62B4D65B10AD}" presName="wedge1Tx" presStyleLbl="node1" presStyleIdx="0" presStyleCnt="4">
        <dgm:presLayoutVars>
          <dgm:chMax val="0"/>
          <dgm:chPref val="0"/>
          <dgm:bulletEnabled val="1"/>
        </dgm:presLayoutVars>
      </dgm:prSet>
      <dgm:spPr/>
    </dgm:pt>
    <dgm:pt modelId="{A5724C86-66B2-4044-8BD3-15B73AFB420D}" type="pres">
      <dgm:prSet presAssocID="{652A0E1D-F684-4F2B-B5F2-62B4D65B10AD}" presName="wedge2" presStyleLbl="node1" presStyleIdx="1" presStyleCnt="4" custScaleX="160985"/>
      <dgm:spPr/>
    </dgm:pt>
    <dgm:pt modelId="{281C2400-CE33-E442-B282-ABCAE66E67F5}" type="pres">
      <dgm:prSet presAssocID="{652A0E1D-F684-4F2B-B5F2-62B4D65B10AD}" presName="wedge2Tx" presStyleLbl="node1" presStyleIdx="1" presStyleCnt="4">
        <dgm:presLayoutVars>
          <dgm:chMax val="0"/>
          <dgm:chPref val="0"/>
          <dgm:bulletEnabled val="1"/>
        </dgm:presLayoutVars>
      </dgm:prSet>
      <dgm:spPr/>
    </dgm:pt>
    <dgm:pt modelId="{2F554A79-54B9-F140-820A-71484593E9E1}" type="pres">
      <dgm:prSet presAssocID="{652A0E1D-F684-4F2B-B5F2-62B4D65B10AD}" presName="wedge3" presStyleLbl="node1" presStyleIdx="2" presStyleCnt="4" custScaleX="162228" custLinFactNeighborX="75" custLinFactNeighborY="-201"/>
      <dgm:spPr/>
    </dgm:pt>
    <dgm:pt modelId="{8F82DB20-9F20-D241-8FA3-727AA4A29F50}" type="pres">
      <dgm:prSet presAssocID="{652A0E1D-F684-4F2B-B5F2-62B4D65B10AD}" presName="wedge3Tx" presStyleLbl="node1" presStyleIdx="2" presStyleCnt="4">
        <dgm:presLayoutVars>
          <dgm:chMax val="0"/>
          <dgm:chPref val="0"/>
          <dgm:bulletEnabled val="1"/>
        </dgm:presLayoutVars>
      </dgm:prSet>
      <dgm:spPr/>
    </dgm:pt>
    <dgm:pt modelId="{8CFC1DA0-B8FA-E043-9AE6-A95EFB6AEAA7}" type="pres">
      <dgm:prSet presAssocID="{652A0E1D-F684-4F2B-B5F2-62B4D65B10AD}" presName="wedge4" presStyleLbl="node1" presStyleIdx="3" presStyleCnt="4" custScaleX="162480"/>
      <dgm:spPr/>
    </dgm:pt>
    <dgm:pt modelId="{87444BBC-2212-DC4B-9849-F46E15C1D614}" type="pres">
      <dgm:prSet presAssocID="{652A0E1D-F684-4F2B-B5F2-62B4D65B10AD}" presName="wedge4Tx" presStyleLbl="node1" presStyleIdx="3" presStyleCnt="4">
        <dgm:presLayoutVars>
          <dgm:chMax val="0"/>
          <dgm:chPref val="0"/>
          <dgm:bulletEnabled val="1"/>
        </dgm:presLayoutVars>
      </dgm:prSet>
      <dgm:spPr/>
    </dgm:pt>
  </dgm:ptLst>
  <dgm:cxnLst>
    <dgm:cxn modelId="{4292C325-66F9-FA44-9397-5F5BF5FC279D}" type="presOf" srcId="{407BF002-9FAD-48F0-8B62-10A9A8CE2800}" destId="{281C2400-CE33-E442-B282-ABCAE66E67F5}" srcOrd="1" destOrd="0" presId="urn:microsoft.com/office/officeart/2005/8/layout/chart3"/>
    <dgm:cxn modelId="{BEFF703E-529A-6741-BD3E-175D76F54293}" type="presOf" srcId="{9638772B-439D-474C-8E1C-FB524CAFD336}" destId="{2F554A79-54B9-F140-820A-71484593E9E1}" srcOrd="0" destOrd="1" presId="urn:microsoft.com/office/officeart/2005/8/layout/chart3"/>
    <dgm:cxn modelId="{4B361156-8F61-834D-8E89-CEFD5A8900AE}" type="presOf" srcId="{652A0E1D-F684-4F2B-B5F2-62B4D65B10AD}" destId="{C6AFDD38-0852-2340-A63E-BC8918FB03A2}" srcOrd="0" destOrd="0" presId="urn:microsoft.com/office/officeart/2005/8/layout/chart3"/>
    <dgm:cxn modelId="{4954D559-DABB-4CF3-8CB3-EEBB2D3218FD}" srcId="{652A0E1D-F684-4F2B-B5F2-62B4D65B10AD}" destId="{EC8BC71F-FDCD-4BEF-B5E3-8AA2CBF2E031}" srcOrd="0" destOrd="0" parTransId="{4DD7E7F2-8AD0-402B-B477-A8131AE04388}" sibTransId="{F812E269-4ED9-4C54-8F56-0E02D48AF2AB}"/>
    <dgm:cxn modelId="{2A62AF92-7AF8-5146-A147-C008F4FB6AEC}" type="presOf" srcId="{5689146C-1B69-4AF0-868A-A73587632840}" destId="{2F554A79-54B9-F140-820A-71484593E9E1}" srcOrd="0" destOrd="0" presId="urn:microsoft.com/office/officeart/2005/8/layout/chart3"/>
    <dgm:cxn modelId="{5A347D94-82E1-D74C-BB59-731FBB7E5BE2}" type="presOf" srcId="{EC8BC71F-FDCD-4BEF-B5E3-8AA2CBF2E031}" destId="{8A21BB10-9F7C-BD4E-948C-CAB085B73ED1}" srcOrd="0" destOrd="0" presId="urn:microsoft.com/office/officeart/2005/8/layout/chart3"/>
    <dgm:cxn modelId="{5675B3A7-E8E9-0445-BECE-0BDB5B49F1E6}" type="presOf" srcId="{407BF002-9FAD-48F0-8B62-10A9A8CE2800}" destId="{A5724C86-66B2-4044-8BD3-15B73AFB420D}" srcOrd="0" destOrd="0" presId="urn:microsoft.com/office/officeart/2005/8/layout/chart3"/>
    <dgm:cxn modelId="{D5E06CDD-3EC7-7942-8F8F-BBAC02A6E3F6}" type="presOf" srcId="{B3F85373-7874-42CC-B59B-09A302B1160C}" destId="{87444BBC-2212-DC4B-9849-F46E15C1D614}" srcOrd="1" destOrd="0" presId="urn:microsoft.com/office/officeart/2005/8/layout/chart3"/>
    <dgm:cxn modelId="{29F024DE-CCAD-40EF-8107-EAE974E730B4}" srcId="{652A0E1D-F684-4F2B-B5F2-62B4D65B10AD}" destId="{B3F85373-7874-42CC-B59B-09A302B1160C}" srcOrd="3" destOrd="0" parTransId="{D06266BE-27D6-480E-BB14-9674C3D389BC}" sibTransId="{C4CA9F80-5F15-4335-A506-A54431856A72}"/>
    <dgm:cxn modelId="{962779E2-C311-4AE0-B226-2C180043C7AF}" srcId="{652A0E1D-F684-4F2B-B5F2-62B4D65B10AD}" destId="{5689146C-1B69-4AF0-868A-A73587632840}" srcOrd="2" destOrd="0" parTransId="{0E404559-885C-44FB-BAB2-F40C96B719A3}" sibTransId="{0338CEC0-26DB-452D-A819-06B3CDEFA7AD}"/>
    <dgm:cxn modelId="{80245DE5-7963-D34C-9C38-32CAB1304CC5}" type="presOf" srcId="{9638772B-439D-474C-8E1C-FB524CAFD336}" destId="{8F82DB20-9F20-D241-8FA3-727AA4A29F50}" srcOrd="1" destOrd="1" presId="urn:microsoft.com/office/officeart/2005/8/layout/chart3"/>
    <dgm:cxn modelId="{E838F2EB-8A2F-C14B-953D-A4B83B47BB5C}" type="presOf" srcId="{5689146C-1B69-4AF0-868A-A73587632840}" destId="{8F82DB20-9F20-D241-8FA3-727AA4A29F50}" srcOrd="1" destOrd="0" presId="urn:microsoft.com/office/officeart/2005/8/layout/chart3"/>
    <dgm:cxn modelId="{37C590F5-C94E-40C6-8382-D7F111FC64EB}" srcId="{5689146C-1B69-4AF0-868A-A73587632840}" destId="{9638772B-439D-474C-8E1C-FB524CAFD336}" srcOrd="0" destOrd="0" parTransId="{B790F7E3-F2EC-4B21-9E83-0878F6792319}" sibTransId="{45227138-D23E-453D-9F73-63233C62E6B9}"/>
    <dgm:cxn modelId="{461994F8-9170-4A37-8D31-DAB851C0C15E}" srcId="{652A0E1D-F684-4F2B-B5F2-62B4D65B10AD}" destId="{407BF002-9FAD-48F0-8B62-10A9A8CE2800}" srcOrd="1" destOrd="0" parTransId="{7C1DC01D-85EA-4A6B-8F36-6132E5EF2EE1}" sibTransId="{C51CDAE6-F5DF-49E2-89D8-D2A9EA611A85}"/>
    <dgm:cxn modelId="{B57D35FB-B86C-7945-BDE6-83C60E201227}" type="presOf" srcId="{EC8BC71F-FDCD-4BEF-B5E3-8AA2CBF2E031}" destId="{191F6F47-B039-0E4F-BA93-14752B580659}" srcOrd="1" destOrd="0" presId="urn:microsoft.com/office/officeart/2005/8/layout/chart3"/>
    <dgm:cxn modelId="{18F77CFB-22B8-F046-9D24-0A6033108915}" type="presOf" srcId="{B3F85373-7874-42CC-B59B-09A302B1160C}" destId="{8CFC1DA0-B8FA-E043-9AE6-A95EFB6AEAA7}" srcOrd="0" destOrd="0" presId="urn:microsoft.com/office/officeart/2005/8/layout/chart3"/>
    <dgm:cxn modelId="{C5A38B4A-FFF4-DD4C-96BF-54BF1608EA39}" type="presParOf" srcId="{C6AFDD38-0852-2340-A63E-BC8918FB03A2}" destId="{8A21BB10-9F7C-BD4E-948C-CAB085B73ED1}" srcOrd="0" destOrd="0" presId="urn:microsoft.com/office/officeart/2005/8/layout/chart3"/>
    <dgm:cxn modelId="{8330AAF0-7CCA-704C-830B-C3B849C5B8F9}" type="presParOf" srcId="{C6AFDD38-0852-2340-A63E-BC8918FB03A2}" destId="{191F6F47-B039-0E4F-BA93-14752B580659}" srcOrd="1" destOrd="0" presId="urn:microsoft.com/office/officeart/2005/8/layout/chart3"/>
    <dgm:cxn modelId="{E688DB0D-4165-F941-9900-CFB32C30AA1E}" type="presParOf" srcId="{C6AFDD38-0852-2340-A63E-BC8918FB03A2}" destId="{A5724C86-66B2-4044-8BD3-15B73AFB420D}" srcOrd="2" destOrd="0" presId="urn:microsoft.com/office/officeart/2005/8/layout/chart3"/>
    <dgm:cxn modelId="{CDA1113C-E16A-3549-B24B-AAE6B4EEBF94}" type="presParOf" srcId="{C6AFDD38-0852-2340-A63E-BC8918FB03A2}" destId="{281C2400-CE33-E442-B282-ABCAE66E67F5}" srcOrd="3" destOrd="0" presId="urn:microsoft.com/office/officeart/2005/8/layout/chart3"/>
    <dgm:cxn modelId="{81F9F830-57DE-974A-B790-CC6B8518B6CC}" type="presParOf" srcId="{C6AFDD38-0852-2340-A63E-BC8918FB03A2}" destId="{2F554A79-54B9-F140-820A-71484593E9E1}" srcOrd="4" destOrd="0" presId="urn:microsoft.com/office/officeart/2005/8/layout/chart3"/>
    <dgm:cxn modelId="{672031C5-9499-4B44-BB70-AE23BD28ABBA}" type="presParOf" srcId="{C6AFDD38-0852-2340-A63E-BC8918FB03A2}" destId="{8F82DB20-9F20-D241-8FA3-727AA4A29F50}" srcOrd="5" destOrd="0" presId="urn:microsoft.com/office/officeart/2005/8/layout/chart3"/>
    <dgm:cxn modelId="{E9FE826B-A309-1A41-B5D9-8C1A67DFEDD7}" type="presParOf" srcId="{C6AFDD38-0852-2340-A63E-BC8918FB03A2}" destId="{8CFC1DA0-B8FA-E043-9AE6-A95EFB6AEAA7}" srcOrd="6" destOrd="0" presId="urn:microsoft.com/office/officeart/2005/8/layout/chart3"/>
    <dgm:cxn modelId="{1C792685-A96F-7845-B29E-C2BFE75BFACF}" type="presParOf" srcId="{C6AFDD38-0852-2340-A63E-BC8918FB03A2}" destId="{87444BBC-2212-DC4B-9849-F46E15C1D614}" srcOrd="7"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D24DAD-5073-4488-A743-28CA2002FA1F}" type="doc">
      <dgm:prSet loTypeId="urn:microsoft.com/office/officeart/2016/7/layout/ChevronBlockProcess" loCatId="process" qsTypeId="urn:microsoft.com/office/officeart/2005/8/quickstyle/simple2" qsCatId="simple" csTypeId="urn:microsoft.com/office/officeart/2005/8/colors/accent1_2" csCatId="accent1" phldr="1"/>
      <dgm:spPr/>
      <dgm:t>
        <a:bodyPr/>
        <a:lstStyle/>
        <a:p>
          <a:endParaRPr lang="en-US"/>
        </a:p>
      </dgm:t>
    </dgm:pt>
    <dgm:pt modelId="{F88BC231-7AF2-4B76-83BB-592CDBC9968B}">
      <dgm:prSet custT="1"/>
      <dgm:spPr/>
      <dgm:t>
        <a:bodyPr/>
        <a:lstStyle/>
        <a:p>
          <a:r>
            <a:rPr lang="en-US" sz="2000" dirty="0"/>
            <a:t>20 Black undergrad students</a:t>
          </a:r>
        </a:p>
      </dgm:t>
    </dgm:pt>
    <dgm:pt modelId="{34F497A7-3120-4F23-BF3C-C9626541F14D}" type="parTrans" cxnId="{5D1DDA5B-BE19-4698-85E0-8BAADB4CD299}">
      <dgm:prSet/>
      <dgm:spPr/>
      <dgm:t>
        <a:bodyPr/>
        <a:lstStyle/>
        <a:p>
          <a:endParaRPr lang="en-US"/>
        </a:p>
      </dgm:t>
    </dgm:pt>
    <dgm:pt modelId="{B35E52AD-31A0-405E-AFAA-9301994ADB1B}" type="sibTrans" cxnId="{5D1DDA5B-BE19-4698-85E0-8BAADB4CD299}">
      <dgm:prSet/>
      <dgm:spPr/>
      <dgm:t>
        <a:bodyPr/>
        <a:lstStyle/>
        <a:p>
          <a:endParaRPr lang="en-US"/>
        </a:p>
      </dgm:t>
    </dgm:pt>
    <dgm:pt modelId="{6BE1A1A6-D6CE-456F-A956-DAB5DF18DF32}">
      <dgm:prSet custT="1"/>
      <dgm:spPr/>
      <dgm:t>
        <a:bodyPr/>
        <a:lstStyle/>
        <a:p>
          <a:r>
            <a:rPr lang="en-US" sz="2000" dirty="0"/>
            <a:t>Interview</a:t>
          </a:r>
        </a:p>
      </dgm:t>
    </dgm:pt>
    <dgm:pt modelId="{545A77A9-4661-4F14-A293-32E457923BC7}" type="parTrans" cxnId="{4F9B1707-4780-462F-9B0E-03AA86B9E7D6}">
      <dgm:prSet/>
      <dgm:spPr/>
      <dgm:t>
        <a:bodyPr/>
        <a:lstStyle/>
        <a:p>
          <a:endParaRPr lang="en-US"/>
        </a:p>
      </dgm:t>
    </dgm:pt>
    <dgm:pt modelId="{6301A8F3-7ACE-4FE5-B55F-1A2E81CA90F7}" type="sibTrans" cxnId="{4F9B1707-4780-462F-9B0E-03AA86B9E7D6}">
      <dgm:prSet/>
      <dgm:spPr/>
      <dgm:t>
        <a:bodyPr/>
        <a:lstStyle/>
        <a:p>
          <a:endParaRPr lang="en-US"/>
        </a:p>
      </dgm:t>
    </dgm:pt>
    <dgm:pt modelId="{0CCCF448-2234-4C98-B85B-39EE2E875688}">
      <dgm:prSet custT="1"/>
      <dgm:spPr/>
      <dgm:t>
        <a:bodyPr/>
        <a:lstStyle/>
        <a:p>
          <a:r>
            <a:rPr lang="en-US" sz="2000" dirty="0">
              <a:solidFill>
                <a:schemeClr val="bg1"/>
              </a:solidFill>
            </a:rPr>
            <a:t>- One on one interview</a:t>
          </a:r>
        </a:p>
      </dgm:t>
    </dgm:pt>
    <dgm:pt modelId="{91EA8FF3-BA7B-446A-8F16-A5D4A97AF992}" type="parTrans" cxnId="{44E4ADB5-DEA3-484D-BBA6-0002A21B3FB1}">
      <dgm:prSet/>
      <dgm:spPr/>
      <dgm:t>
        <a:bodyPr/>
        <a:lstStyle/>
        <a:p>
          <a:endParaRPr lang="en-US"/>
        </a:p>
      </dgm:t>
    </dgm:pt>
    <dgm:pt modelId="{CC878691-89A0-4351-8992-7733C10C4AFE}" type="sibTrans" cxnId="{44E4ADB5-DEA3-484D-BBA6-0002A21B3FB1}">
      <dgm:prSet/>
      <dgm:spPr/>
      <dgm:t>
        <a:bodyPr/>
        <a:lstStyle/>
        <a:p>
          <a:endParaRPr lang="en-US"/>
        </a:p>
      </dgm:t>
    </dgm:pt>
    <dgm:pt modelId="{48E41FA2-EF02-4436-A090-B2154FA55A6C}">
      <dgm:prSet custT="1"/>
      <dgm:spPr/>
      <dgm:t>
        <a:bodyPr/>
        <a:lstStyle/>
        <a:p>
          <a:r>
            <a:rPr lang="en-US" sz="2000" dirty="0"/>
            <a:t>In person survey</a:t>
          </a:r>
        </a:p>
      </dgm:t>
    </dgm:pt>
    <dgm:pt modelId="{C6384ED7-A2EA-4E0A-82C3-5ED04CA38F22}" type="parTrans" cxnId="{D9885715-C9D9-42FF-822A-9EE13D7F0508}">
      <dgm:prSet/>
      <dgm:spPr/>
      <dgm:t>
        <a:bodyPr/>
        <a:lstStyle/>
        <a:p>
          <a:endParaRPr lang="en-US"/>
        </a:p>
      </dgm:t>
    </dgm:pt>
    <dgm:pt modelId="{6F321787-B0FD-4D2D-887C-2E9A538F3FB3}" type="sibTrans" cxnId="{D9885715-C9D9-42FF-822A-9EE13D7F0508}">
      <dgm:prSet/>
      <dgm:spPr/>
      <dgm:t>
        <a:bodyPr/>
        <a:lstStyle/>
        <a:p>
          <a:endParaRPr lang="en-US"/>
        </a:p>
      </dgm:t>
    </dgm:pt>
    <dgm:pt modelId="{A0FB5464-5693-400D-92BD-2D14511D9921}">
      <dgm:prSet custT="1"/>
      <dgm:spPr/>
      <dgm:t>
        <a:bodyPr/>
        <a:lstStyle/>
        <a:p>
          <a:r>
            <a:rPr lang="en-US" sz="1400" dirty="0">
              <a:solidFill>
                <a:schemeClr val="bg1"/>
              </a:solidFill>
            </a:rPr>
            <a:t>- Combination of microaggression scales</a:t>
          </a:r>
        </a:p>
      </dgm:t>
    </dgm:pt>
    <dgm:pt modelId="{CAFDA6FA-3BC2-4948-A272-7511326EA164}" type="parTrans" cxnId="{78746061-E82E-4E1A-A35E-EF5AF5CC84D2}">
      <dgm:prSet/>
      <dgm:spPr/>
      <dgm:t>
        <a:bodyPr/>
        <a:lstStyle/>
        <a:p>
          <a:endParaRPr lang="en-US"/>
        </a:p>
      </dgm:t>
    </dgm:pt>
    <dgm:pt modelId="{D6FC3E81-9832-47D1-BF28-DBA888679199}" type="sibTrans" cxnId="{78746061-E82E-4E1A-A35E-EF5AF5CC84D2}">
      <dgm:prSet/>
      <dgm:spPr/>
      <dgm:t>
        <a:bodyPr/>
        <a:lstStyle/>
        <a:p>
          <a:endParaRPr lang="en-US"/>
        </a:p>
      </dgm:t>
    </dgm:pt>
    <dgm:pt modelId="{82A51F9F-B199-4179-B099-4EC90C694489}">
      <dgm:prSet custT="1"/>
      <dgm:spPr/>
      <dgm:t>
        <a:bodyPr/>
        <a:lstStyle/>
        <a:p>
          <a:r>
            <a:rPr lang="en-US" sz="1400" dirty="0">
              <a:solidFill>
                <a:schemeClr val="bg1"/>
              </a:solidFill>
            </a:rPr>
            <a:t>- Whether experienced, frequency of experiencing said microaggression, distress associated with experience,</a:t>
          </a:r>
        </a:p>
      </dgm:t>
    </dgm:pt>
    <dgm:pt modelId="{869B0C5A-B794-4076-9BC4-DA145C225097}" type="parTrans" cxnId="{4CA4F491-D2E5-4790-B901-31C29EDE6692}">
      <dgm:prSet/>
      <dgm:spPr/>
      <dgm:t>
        <a:bodyPr/>
        <a:lstStyle/>
        <a:p>
          <a:endParaRPr lang="en-US"/>
        </a:p>
      </dgm:t>
    </dgm:pt>
    <dgm:pt modelId="{8B99B46E-B9D8-4340-A7DC-CEC784B06C6A}" type="sibTrans" cxnId="{4CA4F491-D2E5-4790-B901-31C29EDE6692}">
      <dgm:prSet/>
      <dgm:spPr/>
      <dgm:t>
        <a:bodyPr/>
        <a:lstStyle/>
        <a:p>
          <a:endParaRPr lang="en-US"/>
        </a:p>
      </dgm:t>
    </dgm:pt>
    <dgm:pt modelId="{1F28EFCB-A4D8-4B76-A7AF-9452BCEBC0CC}">
      <dgm:prSet custT="1"/>
      <dgm:spPr/>
      <dgm:t>
        <a:bodyPr/>
        <a:lstStyle/>
        <a:p>
          <a:r>
            <a:rPr lang="en-US" sz="1400" dirty="0">
              <a:solidFill>
                <a:schemeClr val="bg1"/>
              </a:solidFill>
            </a:rPr>
            <a:t>- Scaled from 0-3, with 0 being rarely/never and 3 being frequently/often</a:t>
          </a:r>
        </a:p>
      </dgm:t>
    </dgm:pt>
    <dgm:pt modelId="{2B78492D-3177-410F-8AB2-74C2FC12F79C}" type="parTrans" cxnId="{EAF196C7-4696-4E13-B48D-39CBFE5C3697}">
      <dgm:prSet/>
      <dgm:spPr/>
      <dgm:t>
        <a:bodyPr/>
        <a:lstStyle/>
        <a:p>
          <a:endParaRPr lang="en-US"/>
        </a:p>
      </dgm:t>
    </dgm:pt>
    <dgm:pt modelId="{A4063F32-101F-43F0-B4D8-AAFD4169ACFB}" type="sibTrans" cxnId="{EAF196C7-4696-4E13-B48D-39CBFE5C3697}">
      <dgm:prSet/>
      <dgm:spPr/>
      <dgm:t>
        <a:bodyPr/>
        <a:lstStyle/>
        <a:p>
          <a:endParaRPr lang="en-US"/>
        </a:p>
      </dgm:t>
    </dgm:pt>
    <dgm:pt modelId="{5B78B3F6-E415-4C90-925B-EAA45D52E3A4}">
      <dgm:prSet custT="1"/>
      <dgm:spPr/>
      <dgm:t>
        <a:bodyPr/>
        <a:lstStyle/>
        <a:p>
          <a:r>
            <a:rPr lang="en-US" sz="2000" dirty="0"/>
            <a:t>Regression</a:t>
          </a:r>
        </a:p>
      </dgm:t>
    </dgm:pt>
    <dgm:pt modelId="{370BD47A-0D02-4832-BC0C-4D5D21CFFB33}" type="parTrans" cxnId="{AFC06010-8DCF-4346-8803-458497E70334}">
      <dgm:prSet/>
      <dgm:spPr/>
      <dgm:t>
        <a:bodyPr/>
        <a:lstStyle/>
        <a:p>
          <a:endParaRPr lang="en-US"/>
        </a:p>
      </dgm:t>
    </dgm:pt>
    <dgm:pt modelId="{231501C6-B1C4-431A-9371-E431A6A2A459}" type="sibTrans" cxnId="{AFC06010-8DCF-4346-8803-458497E70334}">
      <dgm:prSet/>
      <dgm:spPr/>
      <dgm:t>
        <a:bodyPr/>
        <a:lstStyle/>
        <a:p>
          <a:endParaRPr lang="en-US"/>
        </a:p>
      </dgm:t>
    </dgm:pt>
    <dgm:pt modelId="{1FEC851A-737E-4DB7-9A74-1029EC4362B6}">
      <dgm:prSet custT="1"/>
      <dgm:spPr/>
      <dgm:t>
        <a:bodyPr/>
        <a:lstStyle/>
        <a:p>
          <a:r>
            <a:rPr lang="en-US" sz="1600" dirty="0"/>
            <a:t>- Tests for relationship between variables</a:t>
          </a:r>
        </a:p>
        <a:p>
          <a:r>
            <a:rPr lang="en-US" sz="1600" dirty="0"/>
            <a:t>- Scatter plot</a:t>
          </a:r>
        </a:p>
      </dgm:t>
    </dgm:pt>
    <dgm:pt modelId="{5B230707-38ED-4998-845C-37D4B3180310}" type="parTrans" cxnId="{E8BE5274-CC66-40AE-A6EA-A7E50AA81F8F}">
      <dgm:prSet/>
      <dgm:spPr/>
      <dgm:t>
        <a:bodyPr/>
        <a:lstStyle/>
        <a:p>
          <a:endParaRPr lang="en-US"/>
        </a:p>
      </dgm:t>
    </dgm:pt>
    <dgm:pt modelId="{0586CB3A-D6C9-4374-B267-18F059478B2C}" type="sibTrans" cxnId="{E8BE5274-CC66-40AE-A6EA-A7E50AA81F8F}">
      <dgm:prSet/>
      <dgm:spPr/>
      <dgm:t>
        <a:bodyPr/>
        <a:lstStyle/>
        <a:p>
          <a:endParaRPr lang="en-US"/>
        </a:p>
      </dgm:t>
    </dgm:pt>
    <dgm:pt modelId="{6E242587-55DB-0D43-8ED3-ED1FBA6913DF}" type="pres">
      <dgm:prSet presAssocID="{6FD24DAD-5073-4488-A743-28CA2002FA1F}" presName="Name0" presStyleCnt="0">
        <dgm:presLayoutVars>
          <dgm:dir/>
          <dgm:animLvl val="lvl"/>
          <dgm:resizeHandles val="exact"/>
        </dgm:presLayoutVars>
      </dgm:prSet>
      <dgm:spPr/>
    </dgm:pt>
    <dgm:pt modelId="{2D0E8738-63E6-FE44-894F-F30337DAA813}" type="pres">
      <dgm:prSet presAssocID="{F88BC231-7AF2-4B76-83BB-592CDBC9968B}" presName="composite" presStyleCnt="0"/>
      <dgm:spPr/>
    </dgm:pt>
    <dgm:pt modelId="{4064D80B-C265-6C40-9E2B-C075A244CB4A}" type="pres">
      <dgm:prSet presAssocID="{F88BC231-7AF2-4B76-83BB-592CDBC9968B}" presName="parTx" presStyleLbl="alignNode1" presStyleIdx="0" presStyleCnt="4" custScaleX="102719">
        <dgm:presLayoutVars>
          <dgm:chMax val="0"/>
          <dgm:chPref val="0"/>
        </dgm:presLayoutVars>
      </dgm:prSet>
      <dgm:spPr/>
    </dgm:pt>
    <dgm:pt modelId="{635E8144-E99D-4540-90AC-1A5FDD9F9568}" type="pres">
      <dgm:prSet presAssocID="{F88BC231-7AF2-4B76-83BB-592CDBC9968B}" presName="desTx" presStyleLbl="alignAccFollowNode1" presStyleIdx="0" presStyleCnt="4">
        <dgm:presLayoutVars/>
      </dgm:prSet>
      <dgm:spPr>
        <a:prstGeom prst="rightArrow">
          <a:avLst/>
        </a:prstGeom>
      </dgm:spPr>
    </dgm:pt>
    <dgm:pt modelId="{A356F719-9B64-E443-9A20-CC9AD564FD0B}" type="pres">
      <dgm:prSet presAssocID="{B35E52AD-31A0-405E-AFAA-9301994ADB1B}" presName="space" presStyleCnt="0"/>
      <dgm:spPr/>
    </dgm:pt>
    <dgm:pt modelId="{624B3BF1-F6FF-2F4C-A1B5-FBE4DB29024A}" type="pres">
      <dgm:prSet presAssocID="{6BE1A1A6-D6CE-456F-A956-DAB5DF18DF32}" presName="composite" presStyleCnt="0"/>
      <dgm:spPr/>
    </dgm:pt>
    <dgm:pt modelId="{4104A69B-4017-5D4B-B3A5-57DA65180ABD}" type="pres">
      <dgm:prSet presAssocID="{6BE1A1A6-D6CE-456F-A956-DAB5DF18DF32}" presName="parTx" presStyleLbl="alignNode1" presStyleIdx="1" presStyleCnt="4">
        <dgm:presLayoutVars>
          <dgm:chMax val="0"/>
          <dgm:chPref val="0"/>
        </dgm:presLayoutVars>
      </dgm:prSet>
      <dgm:spPr/>
    </dgm:pt>
    <dgm:pt modelId="{A76BF022-FD3D-1946-80CA-217030D205A4}" type="pres">
      <dgm:prSet presAssocID="{6BE1A1A6-D6CE-456F-A956-DAB5DF18DF32}" presName="desTx" presStyleLbl="alignAccFollowNode1" presStyleIdx="1" presStyleCnt="4">
        <dgm:presLayoutVars/>
      </dgm:prSet>
      <dgm:spPr>
        <a:prstGeom prst="rightArrow">
          <a:avLst/>
        </a:prstGeom>
      </dgm:spPr>
    </dgm:pt>
    <dgm:pt modelId="{771B151A-FF9C-0249-80B5-4939965C8BA6}" type="pres">
      <dgm:prSet presAssocID="{6301A8F3-7ACE-4FE5-B55F-1A2E81CA90F7}" presName="space" presStyleCnt="0"/>
      <dgm:spPr/>
    </dgm:pt>
    <dgm:pt modelId="{DB71B385-9F3F-8045-8DB8-C4DD56D52B57}" type="pres">
      <dgm:prSet presAssocID="{48E41FA2-EF02-4436-A090-B2154FA55A6C}" presName="composite" presStyleCnt="0"/>
      <dgm:spPr/>
    </dgm:pt>
    <dgm:pt modelId="{075BBFDE-72F3-B141-8670-4EC3A92E9132}" type="pres">
      <dgm:prSet presAssocID="{48E41FA2-EF02-4436-A090-B2154FA55A6C}" presName="parTx" presStyleLbl="alignNode1" presStyleIdx="2" presStyleCnt="4">
        <dgm:presLayoutVars>
          <dgm:chMax val="0"/>
          <dgm:chPref val="0"/>
        </dgm:presLayoutVars>
      </dgm:prSet>
      <dgm:spPr/>
    </dgm:pt>
    <dgm:pt modelId="{62BEAB65-BBF1-714A-95BB-3945C1BBD917}" type="pres">
      <dgm:prSet presAssocID="{48E41FA2-EF02-4436-A090-B2154FA55A6C}" presName="desTx" presStyleLbl="alignAccFollowNode1" presStyleIdx="2" presStyleCnt="4">
        <dgm:presLayoutVars/>
      </dgm:prSet>
      <dgm:spPr/>
    </dgm:pt>
    <dgm:pt modelId="{605886BA-559F-8E46-AF17-DCF8D9556DF9}" type="pres">
      <dgm:prSet presAssocID="{6F321787-B0FD-4D2D-887C-2E9A538F3FB3}" presName="space" presStyleCnt="0"/>
      <dgm:spPr/>
    </dgm:pt>
    <dgm:pt modelId="{D6BAD88A-FA5F-0B42-AE8D-70E4B67B60F5}" type="pres">
      <dgm:prSet presAssocID="{5B78B3F6-E415-4C90-925B-EAA45D52E3A4}" presName="composite" presStyleCnt="0"/>
      <dgm:spPr/>
    </dgm:pt>
    <dgm:pt modelId="{1A26BFFE-86B3-3549-8405-E7C785023800}" type="pres">
      <dgm:prSet presAssocID="{5B78B3F6-E415-4C90-925B-EAA45D52E3A4}" presName="parTx" presStyleLbl="alignNode1" presStyleIdx="3" presStyleCnt="4">
        <dgm:presLayoutVars>
          <dgm:chMax val="0"/>
          <dgm:chPref val="0"/>
        </dgm:presLayoutVars>
      </dgm:prSet>
      <dgm:spPr/>
    </dgm:pt>
    <dgm:pt modelId="{85C6C255-BC04-284D-9C52-D68586292DA4}" type="pres">
      <dgm:prSet presAssocID="{5B78B3F6-E415-4C90-925B-EAA45D52E3A4}" presName="desTx" presStyleLbl="alignAccFollowNode1" presStyleIdx="3" presStyleCnt="4">
        <dgm:presLayoutVars/>
      </dgm:prSet>
      <dgm:spPr/>
    </dgm:pt>
  </dgm:ptLst>
  <dgm:cxnLst>
    <dgm:cxn modelId="{4F9B1707-4780-462F-9B0E-03AA86B9E7D6}" srcId="{6FD24DAD-5073-4488-A743-28CA2002FA1F}" destId="{6BE1A1A6-D6CE-456F-A956-DAB5DF18DF32}" srcOrd="1" destOrd="0" parTransId="{545A77A9-4661-4F14-A293-32E457923BC7}" sibTransId="{6301A8F3-7ACE-4FE5-B55F-1A2E81CA90F7}"/>
    <dgm:cxn modelId="{AFC06010-8DCF-4346-8803-458497E70334}" srcId="{6FD24DAD-5073-4488-A743-28CA2002FA1F}" destId="{5B78B3F6-E415-4C90-925B-EAA45D52E3A4}" srcOrd="3" destOrd="0" parTransId="{370BD47A-0D02-4832-BC0C-4D5D21CFFB33}" sibTransId="{231501C6-B1C4-431A-9371-E431A6A2A459}"/>
    <dgm:cxn modelId="{D9885715-C9D9-42FF-822A-9EE13D7F0508}" srcId="{6FD24DAD-5073-4488-A743-28CA2002FA1F}" destId="{48E41FA2-EF02-4436-A090-B2154FA55A6C}" srcOrd="2" destOrd="0" parTransId="{C6384ED7-A2EA-4E0A-82C3-5ED04CA38F22}" sibTransId="{6F321787-B0FD-4D2D-887C-2E9A538F3FB3}"/>
    <dgm:cxn modelId="{E000422A-73C5-A144-8A69-6ECEBAD867F7}" type="presOf" srcId="{0CCCF448-2234-4C98-B85B-39EE2E875688}" destId="{A76BF022-FD3D-1946-80CA-217030D205A4}" srcOrd="0" destOrd="0" presId="urn:microsoft.com/office/officeart/2016/7/layout/ChevronBlockProcess"/>
    <dgm:cxn modelId="{A35A6B32-B668-6145-BA4F-7FB912D307DC}" type="presOf" srcId="{48E41FA2-EF02-4436-A090-B2154FA55A6C}" destId="{075BBFDE-72F3-B141-8670-4EC3A92E9132}" srcOrd="0" destOrd="0" presId="urn:microsoft.com/office/officeart/2016/7/layout/ChevronBlockProcess"/>
    <dgm:cxn modelId="{0F94F544-9469-7D45-A95B-7D847AB04996}" type="presOf" srcId="{A0FB5464-5693-400D-92BD-2D14511D9921}" destId="{62BEAB65-BBF1-714A-95BB-3945C1BBD917}" srcOrd="0" destOrd="0" presId="urn:microsoft.com/office/officeart/2016/7/layout/ChevronBlockProcess"/>
    <dgm:cxn modelId="{5D1DDA5B-BE19-4698-85E0-8BAADB4CD299}" srcId="{6FD24DAD-5073-4488-A743-28CA2002FA1F}" destId="{F88BC231-7AF2-4B76-83BB-592CDBC9968B}" srcOrd="0" destOrd="0" parTransId="{34F497A7-3120-4F23-BF3C-C9626541F14D}" sibTransId="{B35E52AD-31A0-405E-AFAA-9301994ADB1B}"/>
    <dgm:cxn modelId="{78746061-E82E-4E1A-A35E-EF5AF5CC84D2}" srcId="{48E41FA2-EF02-4436-A090-B2154FA55A6C}" destId="{A0FB5464-5693-400D-92BD-2D14511D9921}" srcOrd="0" destOrd="0" parTransId="{CAFDA6FA-3BC2-4948-A272-7511326EA164}" sibTransId="{D6FC3E81-9832-47D1-BF28-DBA888679199}"/>
    <dgm:cxn modelId="{E8BE5274-CC66-40AE-A6EA-A7E50AA81F8F}" srcId="{5B78B3F6-E415-4C90-925B-EAA45D52E3A4}" destId="{1FEC851A-737E-4DB7-9A74-1029EC4362B6}" srcOrd="0" destOrd="0" parTransId="{5B230707-38ED-4998-845C-37D4B3180310}" sibTransId="{0586CB3A-D6C9-4374-B267-18F059478B2C}"/>
    <dgm:cxn modelId="{F0424085-6EAA-B044-B7BE-CD729F9ED0AF}" type="presOf" srcId="{1FEC851A-737E-4DB7-9A74-1029EC4362B6}" destId="{85C6C255-BC04-284D-9C52-D68586292DA4}" srcOrd="0" destOrd="0" presId="urn:microsoft.com/office/officeart/2016/7/layout/ChevronBlockProcess"/>
    <dgm:cxn modelId="{4CA4F491-D2E5-4790-B901-31C29EDE6692}" srcId="{48E41FA2-EF02-4436-A090-B2154FA55A6C}" destId="{82A51F9F-B199-4179-B099-4EC90C694489}" srcOrd="1" destOrd="0" parTransId="{869B0C5A-B794-4076-9BC4-DA145C225097}" sibTransId="{8B99B46E-B9D8-4340-A7DC-CEC784B06C6A}"/>
    <dgm:cxn modelId="{2B4A399C-6989-A046-948E-1C6CF00B0D57}" type="presOf" srcId="{82A51F9F-B199-4179-B099-4EC90C694489}" destId="{62BEAB65-BBF1-714A-95BB-3945C1BBD917}" srcOrd="0" destOrd="1" presId="urn:microsoft.com/office/officeart/2016/7/layout/ChevronBlockProcess"/>
    <dgm:cxn modelId="{3CAC609C-462D-F042-A3B0-83999648F69D}" type="presOf" srcId="{6FD24DAD-5073-4488-A743-28CA2002FA1F}" destId="{6E242587-55DB-0D43-8ED3-ED1FBA6913DF}" srcOrd="0" destOrd="0" presId="urn:microsoft.com/office/officeart/2016/7/layout/ChevronBlockProcess"/>
    <dgm:cxn modelId="{E568B2A7-3D91-2C4B-8381-7F34F4E16B9C}" type="presOf" srcId="{1F28EFCB-A4D8-4B76-A7AF-9452BCEBC0CC}" destId="{62BEAB65-BBF1-714A-95BB-3945C1BBD917}" srcOrd="0" destOrd="2" presId="urn:microsoft.com/office/officeart/2016/7/layout/ChevronBlockProcess"/>
    <dgm:cxn modelId="{44E4ADB5-DEA3-484D-BBA6-0002A21B3FB1}" srcId="{6BE1A1A6-D6CE-456F-A956-DAB5DF18DF32}" destId="{0CCCF448-2234-4C98-B85B-39EE2E875688}" srcOrd="0" destOrd="0" parTransId="{91EA8FF3-BA7B-446A-8F16-A5D4A97AF992}" sibTransId="{CC878691-89A0-4351-8992-7733C10C4AFE}"/>
    <dgm:cxn modelId="{8BB92FBF-D070-5644-975A-60C7180DFDA3}" type="presOf" srcId="{F88BC231-7AF2-4B76-83BB-592CDBC9968B}" destId="{4064D80B-C265-6C40-9E2B-C075A244CB4A}" srcOrd="0" destOrd="0" presId="urn:microsoft.com/office/officeart/2016/7/layout/ChevronBlockProcess"/>
    <dgm:cxn modelId="{EAF196C7-4696-4E13-B48D-39CBFE5C3697}" srcId="{48E41FA2-EF02-4436-A090-B2154FA55A6C}" destId="{1F28EFCB-A4D8-4B76-A7AF-9452BCEBC0CC}" srcOrd="2" destOrd="0" parTransId="{2B78492D-3177-410F-8AB2-74C2FC12F79C}" sibTransId="{A4063F32-101F-43F0-B4D8-AAFD4169ACFB}"/>
    <dgm:cxn modelId="{AAA72CD3-12FA-E949-9FC7-118FADDB6D06}" type="presOf" srcId="{6BE1A1A6-D6CE-456F-A956-DAB5DF18DF32}" destId="{4104A69B-4017-5D4B-B3A5-57DA65180ABD}" srcOrd="0" destOrd="0" presId="urn:microsoft.com/office/officeart/2016/7/layout/ChevronBlockProcess"/>
    <dgm:cxn modelId="{943AB1F3-F268-F145-B141-9F6E7D95BC25}" type="presOf" srcId="{5B78B3F6-E415-4C90-925B-EAA45D52E3A4}" destId="{1A26BFFE-86B3-3549-8405-E7C785023800}" srcOrd="0" destOrd="0" presId="urn:microsoft.com/office/officeart/2016/7/layout/ChevronBlockProcess"/>
    <dgm:cxn modelId="{F62B2AF8-7808-E148-983A-E407A67EDC61}" type="presParOf" srcId="{6E242587-55DB-0D43-8ED3-ED1FBA6913DF}" destId="{2D0E8738-63E6-FE44-894F-F30337DAA813}" srcOrd="0" destOrd="0" presId="urn:microsoft.com/office/officeart/2016/7/layout/ChevronBlockProcess"/>
    <dgm:cxn modelId="{E34E28FA-6E31-8340-9EBF-56633A6E492E}" type="presParOf" srcId="{2D0E8738-63E6-FE44-894F-F30337DAA813}" destId="{4064D80B-C265-6C40-9E2B-C075A244CB4A}" srcOrd="0" destOrd="0" presId="urn:microsoft.com/office/officeart/2016/7/layout/ChevronBlockProcess"/>
    <dgm:cxn modelId="{1331FA1B-10AF-3446-B56F-2E02C3B07207}" type="presParOf" srcId="{2D0E8738-63E6-FE44-894F-F30337DAA813}" destId="{635E8144-E99D-4540-90AC-1A5FDD9F9568}" srcOrd="1" destOrd="0" presId="urn:microsoft.com/office/officeart/2016/7/layout/ChevronBlockProcess"/>
    <dgm:cxn modelId="{6F48F9D7-3C80-C045-A156-D34E1691806D}" type="presParOf" srcId="{6E242587-55DB-0D43-8ED3-ED1FBA6913DF}" destId="{A356F719-9B64-E443-9A20-CC9AD564FD0B}" srcOrd="1" destOrd="0" presId="urn:microsoft.com/office/officeart/2016/7/layout/ChevronBlockProcess"/>
    <dgm:cxn modelId="{60D33435-1954-8D4E-9DD4-4D9DB4DBCC46}" type="presParOf" srcId="{6E242587-55DB-0D43-8ED3-ED1FBA6913DF}" destId="{624B3BF1-F6FF-2F4C-A1B5-FBE4DB29024A}" srcOrd="2" destOrd="0" presId="urn:microsoft.com/office/officeart/2016/7/layout/ChevronBlockProcess"/>
    <dgm:cxn modelId="{125DCB11-3C14-8547-BA4F-96F36D8041CA}" type="presParOf" srcId="{624B3BF1-F6FF-2F4C-A1B5-FBE4DB29024A}" destId="{4104A69B-4017-5D4B-B3A5-57DA65180ABD}" srcOrd="0" destOrd="0" presId="urn:microsoft.com/office/officeart/2016/7/layout/ChevronBlockProcess"/>
    <dgm:cxn modelId="{56C05BAA-DD34-D547-9791-F7663B3A7AC2}" type="presParOf" srcId="{624B3BF1-F6FF-2F4C-A1B5-FBE4DB29024A}" destId="{A76BF022-FD3D-1946-80CA-217030D205A4}" srcOrd="1" destOrd="0" presId="urn:microsoft.com/office/officeart/2016/7/layout/ChevronBlockProcess"/>
    <dgm:cxn modelId="{B6BF12D0-C8CC-E647-BE6D-9C7FD55C591F}" type="presParOf" srcId="{6E242587-55DB-0D43-8ED3-ED1FBA6913DF}" destId="{771B151A-FF9C-0249-80B5-4939965C8BA6}" srcOrd="3" destOrd="0" presId="urn:microsoft.com/office/officeart/2016/7/layout/ChevronBlockProcess"/>
    <dgm:cxn modelId="{B86F1EEA-7A42-5444-B1E9-04F64933AF0B}" type="presParOf" srcId="{6E242587-55DB-0D43-8ED3-ED1FBA6913DF}" destId="{DB71B385-9F3F-8045-8DB8-C4DD56D52B57}" srcOrd="4" destOrd="0" presId="urn:microsoft.com/office/officeart/2016/7/layout/ChevronBlockProcess"/>
    <dgm:cxn modelId="{516DED0B-2864-7546-9DAA-6284C095F7E5}" type="presParOf" srcId="{DB71B385-9F3F-8045-8DB8-C4DD56D52B57}" destId="{075BBFDE-72F3-B141-8670-4EC3A92E9132}" srcOrd="0" destOrd="0" presId="urn:microsoft.com/office/officeart/2016/7/layout/ChevronBlockProcess"/>
    <dgm:cxn modelId="{72E840BF-87C8-E84A-8F82-426443032EC2}" type="presParOf" srcId="{DB71B385-9F3F-8045-8DB8-C4DD56D52B57}" destId="{62BEAB65-BBF1-714A-95BB-3945C1BBD917}" srcOrd="1" destOrd="0" presId="urn:microsoft.com/office/officeart/2016/7/layout/ChevronBlockProcess"/>
    <dgm:cxn modelId="{F1AA8AE2-FADC-714C-A10E-D733AB87BB88}" type="presParOf" srcId="{6E242587-55DB-0D43-8ED3-ED1FBA6913DF}" destId="{605886BA-559F-8E46-AF17-DCF8D9556DF9}" srcOrd="5" destOrd="0" presId="urn:microsoft.com/office/officeart/2016/7/layout/ChevronBlockProcess"/>
    <dgm:cxn modelId="{751A5E79-C0D6-4148-8AFF-AB975F94659F}" type="presParOf" srcId="{6E242587-55DB-0D43-8ED3-ED1FBA6913DF}" destId="{D6BAD88A-FA5F-0B42-AE8D-70E4B67B60F5}" srcOrd="6" destOrd="0" presId="urn:microsoft.com/office/officeart/2016/7/layout/ChevronBlockProcess"/>
    <dgm:cxn modelId="{452807F6-8B74-8C42-8EE9-45FAF91BDE0A}" type="presParOf" srcId="{D6BAD88A-FA5F-0B42-AE8D-70E4B67B60F5}" destId="{1A26BFFE-86B3-3549-8405-E7C785023800}" srcOrd="0" destOrd="0" presId="urn:microsoft.com/office/officeart/2016/7/layout/ChevronBlockProcess"/>
    <dgm:cxn modelId="{9A528163-72E4-0448-B68E-3C35C8BB2EC2}" type="presParOf" srcId="{D6BAD88A-FA5F-0B42-AE8D-70E4B67B60F5}" destId="{85C6C255-BC04-284D-9C52-D68586292DA4}" srcOrd="1" destOrd="0" presId="urn:microsoft.com/office/officeart/2016/7/layout/ChevronBlockProces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21BB10-9F7C-BD4E-948C-CAB085B73ED1}">
      <dsp:nvSpPr>
        <dsp:cNvPr id="0" name=""/>
        <dsp:cNvSpPr/>
      </dsp:nvSpPr>
      <dsp:spPr>
        <a:xfrm>
          <a:off x="2407868" y="190387"/>
          <a:ext cx="4004882" cy="2567018"/>
        </a:xfrm>
        <a:prstGeom prst="pie">
          <a:avLst>
            <a:gd name="adj1" fmla="val 16200000"/>
            <a:gd name="adj2" fmla="val 0"/>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0" i="0" kern="1200"/>
            <a:t>Quantitative data</a:t>
          </a:r>
          <a:endParaRPr lang="en-US" sz="1300" kern="1200"/>
        </a:p>
      </dsp:txBody>
      <dsp:txXfrm>
        <a:off x="4456079" y="665285"/>
        <a:ext cx="1477992" cy="763993"/>
      </dsp:txXfrm>
    </dsp:sp>
    <dsp:sp modelId="{A5724C86-66B2-4044-8BD3-15B73AFB420D}">
      <dsp:nvSpPr>
        <dsp:cNvPr id="0" name=""/>
        <dsp:cNvSpPr/>
      </dsp:nvSpPr>
      <dsp:spPr>
        <a:xfrm>
          <a:off x="2235870" y="298568"/>
          <a:ext cx="4132514" cy="2567018"/>
        </a:xfrm>
        <a:prstGeom prst="pie">
          <a:avLst>
            <a:gd name="adj1" fmla="val 0"/>
            <a:gd name="adj2" fmla="val 5400000"/>
          </a:avLst>
        </a:prstGeom>
        <a:gradFill rotWithShape="0">
          <a:gsLst>
            <a:gs pos="0">
              <a:schemeClr val="accent2">
                <a:hueOff val="-6588574"/>
                <a:satOff val="300"/>
                <a:lumOff val="0"/>
                <a:alphaOff val="0"/>
                <a:tint val="98000"/>
                <a:lumMod val="114000"/>
              </a:schemeClr>
            </a:gs>
            <a:gs pos="100000">
              <a:schemeClr val="accent2">
                <a:hueOff val="-6588574"/>
                <a:satOff val="30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0" i="0" kern="1200" dirty="0"/>
            <a:t>Non-Black and non-Latinx identities</a:t>
          </a:r>
          <a:endParaRPr lang="en-US" sz="1300" kern="1200" dirty="0"/>
        </a:p>
      </dsp:txBody>
      <dsp:txXfrm>
        <a:off x="4375922" y="1627917"/>
        <a:ext cx="1525094" cy="763993"/>
      </dsp:txXfrm>
    </dsp:sp>
    <dsp:sp modelId="{2F554A79-54B9-F140-820A-71484593E9E1}">
      <dsp:nvSpPr>
        <dsp:cNvPr id="0" name=""/>
        <dsp:cNvSpPr/>
      </dsp:nvSpPr>
      <dsp:spPr>
        <a:xfrm>
          <a:off x="2221842" y="293408"/>
          <a:ext cx="4164422" cy="2567018"/>
        </a:xfrm>
        <a:prstGeom prst="pie">
          <a:avLst>
            <a:gd name="adj1" fmla="val 5400000"/>
            <a:gd name="adj2" fmla="val 10800000"/>
          </a:avLst>
        </a:prstGeom>
        <a:gradFill rotWithShape="0">
          <a:gsLst>
            <a:gs pos="0">
              <a:schemeClr val="accent2">
                <a:hueOff val="-13177148"/>
                <a:satOff val="601"/>
                <a:lumOff val="0"/>
                <a:alphaOff val="0"/>
                <a:tint val="98000"/>
                <a:lumMod val="114000"/>
              </a:schemeClr>
            </a:gs>
            <a:gs pos="100000">
              <a:schemeClr val="accent2">
                <a:hueOff val="-13177148"/>
                <a:satOff val="601"/>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t" anchorCtr="0">
          <a:noAutofit/>
        </a:bodyPr>
        <a:lstStyle/>
        <a:p>
          <a:pPr marL="0" lvl="0" indent="0" algn="l" defTabSz="533400">
            <a:lnSpc>
              <a:spcPct val="90000"/>
            </a:lnSpc>
            <a:spcBef>
              <a:spcPct val="0"/>
            </a:spcBef>
            <a:spcAft>
              <a:spcPct val="35000"/>
            </a:spcAft>
            <a:buNone/>
          </a:pPr>
          <a:r>
            <a:rPr lang="en-US" sz="1200" b="0" i="0" kern="1200" dirty="0"/>
            <a:t>Examining multiple identifying markers</a:t>
          </a:r>
          <a:endParaRPr lang="en-US" sz="1200" kern="1200" dirty="0"/>
        </a:p>
        <a:p>
          <a:pPr marL="114300" lvl="1" indent="-114300" algn="l" defTabSz="533400">
            <a:lnSpc>
              <a:spcPct val="90000"/>
            </a:lnSpc>
            <a:spcBef>
              <a:spcPct val="0"/>
            </a:spcBef>
            <a:spcAft>
              <a:spcPct val="15000"/>
            </a:spcAft>
            <a:buChar char="•"/>
          </a:pPr>
          <a:r>
            <a:rPr lang="en-US" sz="1200" b="0" i="0" kern="1200" dirty="0"/>
            <a:t>Classism, ageism, gender identity, sexuality, etc.</a:t>
          </a:r>
          <a:endParaRPr lang="en-US" sz="1200" kern="1200" dirty="0"/>
        </a:p>
      </dsp:txBody>
      <dsp:txXfrm>
        <a:off x="2692818" y="1622757"/>
        <a:ext cx="1536870" cy="763993"/>
      </dsp:txXfrm>
    </dsp:sp>
    <dsp:sp modelId="{8CFC1DA0-B8FA-E043-9AE6-A95EFB6AEAA7}">
      <dsp:nvSpPr>
        <dsp:cNvPr id="0" name=""/>
        <dsp:cNvSpPr/>
      </dsp:nvSpPr>
      <dsp:spPr>
        <a:xfrm>
          <a:off x="2216682" y="298568"/>
          <a:ext cx="4170891" cy="2567018"/>
        </a:xfrm>
        <a:prstGeom prst="pie">
          <a:avLst>
            <a:gd name="adj1" fmla="val 10800000"/>
            <a:gd name="adj2" fmla="val 16200000"/>
          </a:avLst>
        </a:prstGeom>
        <a:gradFill rotWithShape="0">
          <a:gsLst>
            <a:gs pos="0">
              <a:schemeClr val="accent2">
                <a:hueOff val="-19765721"/>
                <a:satOff val="901"/>
                <a:lumOff val="0"/>
                <a:alphaOff val="0"/>
                <a:tint val="98000"/>
                <a:lumMod val="114000"/>
              </a:schemeClr>
            </a:gs>
            <a:gs pos="100000">
              <a:schemeClr val="accent2">
                <a:hueOff val="-19765721"/>
                <a:satOff val="901"/>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i="0" kern="1200" dirty="0"/>
            <a:t>Intersectionality of identities</a:t>
          </a:r>
          <a:endParaRPr lang="en-US" sz="1200" kern="1200" dirty="0"/>
        </a:p>
      </dsp:txBody>
      <dsp:txXfrm>
        <a:off x="2688390" y="772244"/>
        <a:ext cx="1539257" cy="7639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64D80B-C265-6C40-9E2B-C075A244CB4A}">
      <dsp:nvSpPr>
        <dsp:cNvPr id="0" name=""/>
        <dsp:cNvSpPr/>
      </dsp:nvSpPr>
      <dsp:spPr>
        <a:xfrm>
          <a:off x="1767" y="157713"/>
          <a:ext cx="2716163" cy="793279"/>
        </a:xfrm>
        <a:prstGeom prst="chevron">
          <a:avLst>
            <a:gd name="adj" fmla="val 3000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97948" tIns="97948" rIns="97948" bIns="97948" numCol="1" spcCol="1270" anchor="ctr" anchorCtr="0">
          <a:noAutofit/>
        </a:bodyPr>
        <a:lstStyle/>
        <a:p>
          <a:pPr marL="0" lvl="0" indent="0" algn="ctr" defTabSz="889000">
            <a:lnSpc>
              <a:spcPct val="90000"/>
            </a:lnSpc>
            <a:spcBef>
              <a:spcPct val="0"/>
            </a:spcBef>
            <a:spcAft>
              <a:spcPct val="35000"/>
            </a:spcAft>
            <a:buNone/>
          </a:pPr>
          <a:r>
            <a:rPr lang="en-US" sz="2000" kern="1200" dirty="0"/>
            <a:t>20 Black undergrad students</a:t>
          </a:r>
        </a:p>
      </dsp:txBody>
      <dsp:txXfrm>
        <a:off x="239751" y="157713"/>
        <a:ext cx="2240195" cy="793279"/>
      </dsp:txXfrm>
    </dsp:sp>
    <dsp:sp modelId="{635E8144-E99D-4540-90AC-1A5FDD9F9568}">
      <dsp:nvSpPr>
        <dsp:cNvPr id="0" name=""/>
        <dsp:cNvSpPr/>
      </dsp:nvSpPr>
      <dsp:spPr>
        <a:xfrm>
          <a:off x="37716" y="950993"/>
          <a:ext cx="2406282" cy="3280413"/>
        </a:xfrm>
        <a:prstGeom prst="rightArrow">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04A69B-4017-5D4B-B3A5-57DA65180ABD}">
      <dsp:nvSpPr>
        <dsp:cNvPr id="0" name=""/>
        <dsp:cNvSpPr/>
      </dsp:nvSpPr>
      <dsp:spPr>
        <a:xfrm>
          <a:off x="2665456" y="157713"/>
          <a:ext cx="2644266" cy="793279"/>
        </a:xfrm>
        <a:prstGeom prst="chevron">
          <a:avLst>
            <a:gd name="adj" fmla="val 3000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97948" tIns="97948" rIns="97948" bIns="97948" numCol="1" spcCol="1270" anchor="ctr" anchorCtr="0">
          <a:noAutofit/>
        </a:bodyPr>
        <a:lstStyle/>
        <a:p>
          <a:pPr marL="0" lvl="0" indent="0" algn="ctr" defTabSz="889000">
            <a:lnSpc>
              <a:spcPct val="90000"/>
            </a:lnSpc>
            <a:spcBef>
              <a:spcPct val="0"/>
            </a:spcBef>
            <a:spcAft>
              <a:spcPct val="35000"/>
            </a:spcAft>
            <a:buNone/>
          </a:pPr>
          <a:r>
            <a:rPr lang="en-US" sz="2000" kern="1200" dirty="0"/>
            <a:t>Interview</a:t>
          </a:r>
        </a:p>
      </dsp:txBody>
      <dsp:txXfrm>
        <a:off x="2903440" y="157713"/>
        <a:ext cx="2168298" cy="793279"/>
      </dsp:txXfrm>
    </dsp:sp>
    <dsp:sp modelId="{A76BF022-FD3D-1946-80CA-217030D205A4}">
      <dsp:nvSpPr>
        <dsp:cNvPr id="0" name=""/>
        <dsp:cNvSpPr/>
      </dsp:nvSpPr>
      <dsp:spPr>
        <a:xfrm>
          <a:off x="2665456" y="950993"/>
          <a:ext cx="2406282" cy="3280413"/>
        </a:xfrm>
        <a:prstGeom prst="rightArrow">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150" tIns="190150" rIns="190150" bIns="380300" numCol="1" spcCol="1270" anchor="t" anchorCtr="0">
          <a:noAutofit/>
        </a:bodyPr>
        <a:lstStyle/>
        <a:p>
          <a:pPr marL="0" lvl="0" indent="0" algn="l" defTabSz="889000">
            <a:lnSpc>
              <a:spcPct val="90000"/>
            </a:lnSpc>
            <a:spcBef>
              <a:spcPct val="0"/>
            </a:spcBef>
            <a:spcAft>
              <a:spcPct val="35000"/>
            </a:spcAft>
            <a:buNone/>
          </a:pPr>
          <a:r>
            <a:rPr lang="en-US" sz="2000" kern="1200" dirty="0">
              <a:solidFill>
                <a:schemeClr val="bg1"/>
              </a:solidFill>
            </a:rPr>
            <a:t>- One on one interview</a:t>
          </a:r>
        </a:p>
      </dsp:txBody>
      <dsp:txXfrm>
        <a:off x="2665456" y="1771096"/>
        <a:ext cx="1804712" cy="1640207"/>
      </dsp:txXfrm>
    </dsp:sp>
    <dsp:sp modelId="{075BBFDE-72F3-B141-8670-4EC3A92E9132}">
      <dsp:nvSpPr>
        <dsp:cNvPr id="0" name=""/>
        <dsp:cNvSpPr/>
      </dsp:nvSpPr>
      <dsp:spPr>
        <a:xfrm>
          <a:off x="5257246" y="157713"/>
          <a:ext cx="2644266" cy="793279"/>
        </a:xfrm>
        <a:prstGeom prst="chevron">
          <a:avLst>
            <a:gd name="adj" fmla="val 3000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97948" tIns="97948" rIns="97948" bIns="97948" numCol="1" spcCol="1270" anchor="ctr" anchorCtr="0">
          <a:noAutofit/>
        </a:bodyPr>
        <a:lstStyle/>
        <a:p>
          <a:pPr marL="0" lvl="0" indent="0" algn="ctr" defTabSz="889000">
            <a:lnSpc>
              <a:spcPct val="90000"/>
            </a:lnSpc>
            <a:spcBef>
              <a:spcPct val="0"/>
            </a:spcBef>
            <a:spcAft>
              <a:spcPct val="35000"/>
            </a:spcAft>
            <a:buNone/>
          </a:pPr>
          <a:r>
            <a:rPr lang="en-US" sz="2000" kern="1200" dirty="0"/>
            <a:t>In person survey</a:t>
          </a:r>
        </a:p>
      </dsp:txBody>
      <dsp:txXfrm>
        <a:off x="5495230" y="157713"/>
        <a:ext cx="2168298" cy="793279"/>
      </dsp:txXfrm>
    </dsp:sp>
    <dsp:sp modelId="{62BEAB65-BBF1-714A-95BB-3945C1BBD917}">
      <dsp:nvSpPr>
        <dsp:cNvPr id="0" name=""/>
        <dsp:cNvSpPr/>
      </dsp:nvSpPr>
      <dsp:spPr>
        <a:xfrm>
          <a:off x="5257246" y="950993"/>
          <a:ext cx="2406282" cy="3280413"/>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150" tIns="190150" rIns="190150" bIns="380300" numCol="1" spcCol="1270" anchor="t" anchorCtr="0">
          <a:noAutofit/>
        </a:bodyPr>
        <a:lstStyle/>
        <a:p>
          <a:pPr marL="0" lvl="0" indent="0" algn="l" defTabSz="622300">
            <a:lnSpc>
              <a:spcPct val="90000"/>
            </a:lnSpc>
            <a:spcBef>
              <a:spcPct val="0"/>
            </a:spcBef>
            <a:spcAft>
              <a:spcPct val="35000"/>
            </a:spcAft>
            <a:buNone/>
          </a:pPr>
          <a:r>
            <a:rPr lang="en-US" sz="1400" kern="1200" dirty="0">
              <a:solidFill>
                <a:schemeClr val="bg1"/>
              </a:solidFill>
            </a:rPr>
            <a:t>- Combination of microaggression scales</a:t>
          </a:r>
        </a:p>
        <a:p>
          <a:pPr marL="0" lvl="0" indent="0" algn="l" defTabSz="622300">
            <a:lnSpc>
              <a:spcPct val="90000"/>
            </a:lnSpc>
            <a:spcBef>
              <a:spcPct val="0"/>
            </a:spcBef>
            <a:spcAft>
              <a:spcPct val="35000"/>
            </a:spcAft>
            <a:buNone/>
          </a:pPr>
          <a:r>
            <a:rPr lang="en-US" sz="1400" kern="1200" dirty="0">
              <a:solidFill>
                <a:schemeClr val="bg1"/>
              </a:solidFill>
            </a:rPr>
            <a:t>- Whether experienced, frequency of experiencing said microaggression, distress associated with experience,</a:t>
          </a:r>
        </a:p>
        <a:p>
          <a:pPr marL="0" lvl="0" indent="0" algn="l" defTabSz="622300">
            <a:lnSpc>
              <a:spcPct val="90000"/>
            </a:lnSpc>
            <a:spcBef>
              <a:spcPct val="0"/>
            </a:spcBef>
            <a:spcAft>
              <a:spcPct val="35000"/>
            </a:spcAft>
            <a:buNone/>
          </a:pPr>
          <a:r>
            <a:rPr lang="en-US" sz="1400" kern="1200" dirty="0">
              <a:solidFill>
                <a:schemeClr val="bg1"/>
              </a:solidFill>
            </a:rPr>
            <a:t>- Scaled from 0-3, with 0 being rarely/never and 3 being frequently/often</a:t>
          </a:r>
        </a:p>
      </dsp:txBody>
      <dsp:txXfrm>
        <a:off x="5257246" y="950993"/>
        <a:ext cx="2406282" cy="3280413"/>
      </dsp:txXfrm>
    </dsp:sp>
    <dsp:sp modelId="{1A26BFFE-86B3-3549-8405-E7C785023800}">
      <dsp:nvSpPr>
        <dsp:cNvPr id="0" name=""/>
        <dsp:cNvSpPr/>
      </dsp:nvSpPr>
      <dsp:spPr>
        <a:xfrm>
          <a:off x="7849037" y="157713"/>
          <a:ext cx="2644266" cy="793279"/>
        </a:xfrm>
        <a:prstGeom prst="chevron">
          <a:avLst>
            <a:gd name="adj" fmla="val 3000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97948" tIns="97948" rIns="97948" bIns="97948" numCol="1" spcCol="1270" anchor="ctr" anchorCtr="0">
          <a:noAutofit/>
        </a:bodyPr>
        <a:lstStyle/>
        <a:p>
          <a:pPr marL="0" lvl="0" indent="0" algn="ctr" defTabSz="889000">
            <a:lnSpc>
              <a:spcPct val="90000"/>
            </a:lnSpc>
            <a:spcBef>
              <a:spcPct val="0"/>
            </a:spcBef>
            <a:spcAft>
              <a:spcPct val="35000"/>
            </a:spcAft>
            <a:buNone/>
          </a:pPr>
          <a:r>
            <a:rPr lang="en-US" sz="2000" kern="1200" dirty="0"/>
            <a:t>Regression</a:t>
          </a:r>
        </a:p>
      </dsp:txBody>
      <dsp:txXfrm>
        <a:off x="8087021" y="157713"/>
        <a:ext cx="2168298" cy="793279"/>
      </dsp:txXfrm>
    </dsp:sp>
    <dsp:sp modelId="{85C6C255-BC04-284D-9C52-D68586292DA4}">
      <dsp:nvSpPr>
        <dsp:cNvPr id="0" name=""/>
        <dsp:cNvSpPr/>
      </dsp:nvSpPr>
      <dsp:spPr>
        <a:xfrm>
          <a:off x="7849037" y="950993"/>
          <a:ext cx="2406282" cy="3280413"/>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150" tIns="190150" rIns="190150" bIns="380300" numCol="1" spcCol="1270" anchor="t" anchorCtr="0">
          <a:noAutofit/>
        </a:bodyPr>
        <a:lstStyle/>
        <a:p>
          <a:pPr marL="0" lvl="0" indent="0" algn="l" defTabSz="711200">
            <a:lnSpc>
              <a:spcPct val="90000"/>
            </a:lnSpc>
            <a:spcBef>
              <a:spcPct val="0"/>
            </a:spcBef>
            <a:spcAft>
              <a:spcPct val="35000"/>
            </a:spcAft>
            <a:buNone/>
          </a:pPr>
          <a:r>
            <a:rPr lang="en-US" sz="1600" kern="1200" dirty="0"/>
            <a:t>- Tests for relationship between variables</a:t>
          </a:r>
        </a:p>
        <a:p>
          <a:pPr marL="0" lvl="0" indent="0" algn="l" defTabSz="711200">
            <a:lnSpc>
              <a:spcPct val="90000"/>
            </a:lnSpc>
            <a:spcBef>
              <a:spcPct val="0"/>
            </a:spcBef>
            <a:spcAft>
              <a:spcPct val="35000"/>
            </a:spcAft>
            <a:buNone/>
          </a:pPr>
          <a:r>
            <a:rPr lang="en-US" sz="1600" kern="1200" dirty="0"/>
            <a:t>- Scatter plot</a:t>
          </a:r>
        </a:p>
      </dsp:txBody>
      <dsp:txXfrm>
        <a:off x="7849037" y="950993"/>
        <a:ext cx="2406282" cy="3280413"/>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D99A15-CCD1-C945-B7BB-B3CBE65CDA64}" type="datetimeFigureOut">
              <a:rPr lang="en-US" smtClean="0"/>
              <a:t>8/15/18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25EF8C-0CE1-A146-9720-A76C11C8E93A}" type="slidenum">
              <a:rPr lang="en-US" smtClean="0"/>
              <a:t>‹#›</a:t>
            </a:fld>
            <a:endParaRPr lang="en-US"/>
          </a:p>
        </p:txBody>
      </p:sp>
    </p:spTree>
    <p:extLst>
      <p:ext uri="{BB962C8B-B14F-4D97-AF65-F5344CB8AC3E}">
        <p14:creationId xmlns:p14="http://schemas.microsoft.com/office/powerpoint/2010/main" val="2010662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Microaggressions are either miniscule or overt behaviors, sayings, attitudes, etc. that communicate contempt, disrespect, or ignorance, towards a person based on identifying markers such as but not limited to race, ethnicity, gender, sexuality, ability, and age.</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725EF8C-0CE1-A146-9720-A76C11C8E93A}" type="slidenum">
              <a:rPr lang="en-US" smtClean="0"/>
              <a:t>2</a:t>
            </a:fld>
            <a:endParaRPr lang="en-US"/>
          </a:p>
        </p:txBody>
      </p:sp>
    </p:spTree>
    <p:extLst>
      <p:ext uri="{BB962C8B-B14F-4D97-AF65-F5344CB8AC3E}">
        <p14:creationId xmlns:p14="http://schemas.microsoft.com/office/powerpoint/2010/main" val="5635933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8/15/18</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8/15/18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8/15/18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8/15/18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8/15/18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8/15/18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8/15/18</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8/15/18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8/15/18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8/15/18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8/15/18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8/15/18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8/15/18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8/15/18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8/15/18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8/15/18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8/15/18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8/15/18</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hyperlink" Target="https://aplus.com/a/hatch-workshop-teenagers-microaggressions-?no_monetization=true"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hyperlink" Target="https://doi.org/10.1037/a0027658" TargetMode="External"/><Relationship Id="rId3" Type="http://schemas.openxmlformats.org/officeDocument/2006/relationships/hyperlink" Target="https://doi.org/10.1007/s10447-017-9292-0" TargetMode="External"/><Relationship Id="rId7" Type="http://schemas.openxmlformats.org/officeDocument/2006/relationships/hyperlink" Target="https://doi.org/10.1037/0003-066X.62.4.271" TargetMode="External"/><Relationship Id="rId2" Type="http://schemas.openxmlformats.org/officeDocument/2006/relationships/hyperlink" Target="http://avalon.law.yale.edu/20th_century/dubois_01.asp" TargetMode="External"/><Relationship Id="rId1" Type="http://schemas.openxmlformats.org/officeDocument/2006/relationships/slideLayout" Target="../slideLayouts/slideLayout2.xml"/><Relationship Id="rId6" Type="http://schemas.openxmlformats.org/officeDocument/2006/relationships/hyperlink" Target="http://www.tandf.co.uk/journals" TargetMode="External"/><Relationship Id="rId5" Type="http://schemas.openxmlformats.org/officeDocument/2006/relationships/hyperlink" Target="https://doi.org/10.1007/s12111-012-9219-0" TargetMode="External"/><Relationship Id="rId4" Type="http://schemas.openxmlformats.org/officeDocument/2006/relationships/hyperlink" Target="https://doi.org/10.3102/0002831217722120" TargetMode="External"/><Relationship Id="rId9" Type="http://schemas.openxmlformats.org/officeDocument/2006/relationships/hyperlink" Target="https://doi.org/10.1007/s11256-017-0414-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C58B3-B97E-E74E-8FA8-A57475A559FF}"/>
              </a:ext>
            </a:extLst>
          </p:cNvPr>
          <p:cNvSpPr>
            <a:spLocks noGrp="1"/>
          </p:cNvSpPr>
          <p:nvPr>
            <p:ph type="ctrTitle"/>
          </p:nvPr>
        </p:nvSpPr>
        <p:spPr>
          <a:xfrm>
            <a:off x="668571" y="1424718"/>
            <a:ext cx="10790611" cy="2677648"/>
          </a:xfrm>
        </p:spPr>
        <p:txBody>
          <a:bodyPr/>
          <a:lstStyle/>
          <a:p>
            <a:pPr algn="ctr"/>
            <a:r>
              <a:rPr lang="en-US" sz="3600" dirty="0"/>
              <a:t>How do microaggressions impact the experiences of undergraduate Black students at Northwestern University?</a:t>
            </a:r>
          </a:p>
        </p:txBody>
      </p:sp>
      <p:sp>
        <p:nvSpPr>
          <p:cNvPr id="3" name="Subtitle 2">
            <a:extLst>
              <a:ext uri="{FF2B5EF4-FFF2-40B4-BE49-F238E27FC236}">
                <a16:creationId xmlns:a16="http://schemas.microsoft.com/office/drawing/2014/main" id="{E55B243A-31C6-1049-B7C3-0576B7337659}"/>
              </a:ext>
            </a:extLst>
          </p:cNvPr>
          <p:cNvSpPr>
            <a:spLocks noGrp="1"/>
          </p:cNvSpPr>
          <p:nvPr>
            <p:ph type="subTitle" idx="1"/>
          </p:nvPr>
        </p:nvSpPr>
        <p:spPr>
          <a:xfrm>
            <a:off x="1154955" y="5267710"/>
            <a:ext cx="8825658" cy="861420"/>
          </a:xfrm>
        </p:spPr>
        <p:txBody>
          <a:bodyPr/>
          <a:lstStyle/>
          <a:p>
            <a:r>
              <a:rPr lang="en-US" sz="2000" dirty="0"/>
              <a:t>By Taylor Bolding</a:t>
            </a:r>
          </a:p>
          <a:p>
            <a:endParaRPr lang="en-US" dirty="0"/>
          </a:p>
        </p:txBody>
      </p:sp>
    </p:spTree>
    <p:extLst>
      <p:ext uri="{BB962C8B-B14F-4D97-AF65-F5344CB8AC3E}">
        <p14:creationId xmlns:p14="http://schemas.microsoft.com/office/powerpoint/2010/main" val="20971448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C14A5-6DB7-9C4E-A006-5D61001F7F74}"/>
              </a:ext>
            </a:extLst>
          </p:cNvPr>
          <p:cNvSpPr>
            <a:spLocks noGrp="1"/>
          </p:cNvSpPr>
          <p:nvPr>
            <p:ph type="title"/>
          </p:nvPr>
        </p:nvSpPr>
        <p:spPr/>
        <p:txBody>
          <a:bodyPr>
            <a:normAutofit/>
          </a:bodyPr>
          <a:lstStyle/>
          <a:p>
            <a:r>
              <a:rPr lang="en-US">
                <a:solidFill>
                  <a:srgbClr val="EBEBEB"/>
                </a:solidFill>
              </a:rPr>
              <a:t>Microaggressions?</a:t>
            </a:r>
          </a:p>
        </p:txBody>
      </p:sp>
      <p:pic>
        <p:nvPicPr>
          <p:cNvPr id="7" name="Picture 6">
            <a:extLst>
              <a:ext uri="{FF2B5EF4-FFF2-40B4-BE49-F238E27FC236}">
                <a16:creationId xmlns:a16="http://schemas.microsoft.com/office/drawing/2014/main" id="{E5FC5B2B-3A33-B547-81D5-6DD05D59A083}"/>
              </a:ext>
            </a:extLst>
          </p:cNvPr>
          <p:cNvPicPr>
            <a:picLocks noChangeAspect="1"/>
          </p:cNvPicPr>
          <p:nvPr/>
        </p:nvPicPr>
        <p:blipFill>
          <a:blip r:embed="rId3"/>
          <a:stretch>
            <a:fillRect/>
          </a:stretch>
        </p:blipFill>
        <p:spPr>
          <a:xfrm>
            <a:off x="7509753" y="3788375"/>
            <a:ext cx="4191919" cy="2317074"/>
          </a:xfrm>
          <a:prstGeom prst="rect">
            <a:avLst/>
          </a:prstGeom>
        </p:spPr>
      </p:pic>
      <p:sp>
        <p:nvSpPr>
          <p:cNvPr id="4" name="TextBox 3">
            <a:extLst>
              <a:ext uri="{FF2B5EF4-FFF2-40B4-BE49-F238E27FC236}">
                <a16:creationId xmlns:a16="http://schemas.microsoft.com/office/drawing/2014/main" id="{6C143A34-7A10-D747-A7D0-536EB0BE5BDD}"/>
              </a:ext>
            </a:extLst>
          </p:cNvPr>
          <p:cNvSpPr txBox="1"/>
          <p:nvPr/>
        </p:nvSpPr>
        <p:spPr>
          <a:xfrm>
            <a:off x="4678017" y="2597426"/>
            <a:ext cx="3419061" cy="1077218"/>
          </a:xfrm>
          <a:prstGeom prst="rect">
            <a:avLst/>
          </a:prstGeom>
          <a:noFill/>
        </p:spPr>
        <p:txBody>
          <a:bodyPr wrap="square" rtlCol="0">
            <a:spAutoFit/>
          </a:bodyPr>
          <a:lstStyle/>
          <a:p>
            <a:pPr>
              <a:spcAft>
                <a:spcPts val="600"/>
              </a:spcAft>
            </a:pPr>
            <a:r>
              <a:rPr lang="en-US"/>
              <a:t>			</a:t>
            </a:r>
          </a:p>
          <a:p>
            <a:pPr>
              <a:spcAft>
                <a:spcPts val="600"/>
              </a:spcAft>
            </a:pPr>
            <a:endParaRPr lang="en-US"/>
          </a:p>
          <a:p>
            <a:pPr>
              <a:spcAft>
                <a:spcPts val="600"/>
              </a:spcAft>
            </a:pPr>
            <a:endParaRPr lang="en-US"/>
          </a:p>
        </p:txBody>
      </p:sp>
      <p:graphicFrame>
        <p:nvGraphicFramePr>
          <p:cNvPr id="8" name="Table 7">
            <a:extLst>
              <a:ext uri="{FF2B5EF4-FFF2-40B4-BE49-F238E27FC236}">
                <a16:creationId xmlns:a16="http://schemas.microsoft.com/office/drawing/2014/main" id="{68D0F2BA-E575-BB4D-861C-789A872A03F8}"/>
              </a:ext>
            </a:extLst>
          </p:cNvPr>
          <p:cNvGraphicFramePr>
            <a:graphicFrameLocks noGrp="1"/>
          </p:cNvGraphicFramePr>
          <p:nvPr>
            <p:extLst>
              <p:ext uri="{D42A27DB-BD31-4B8C-83A1-F6EECF244321}">
                <p14:modId xmlns:p14="http://schemas.microsoft.com/office/powerpoint/2010/main" val="4198056347"/>
              </p:ext>
            </p:extLst>
          </p:nvPr>
        </p:nvGraphicFramePr>
        <p:xfrm>
          <a:off x="477079" y="2294855"/>
          <a:ext cx="11224593" cy="1493520"/>
        </p:xfrm>
        <a:graphic>
          <a:graphicData uri="http://schemas.openxmlformats.org/drawingml/2006/table">
            <a:tbl>
              <a:tblPr firstRow="1" bandRow="1">
                <a:tableStyleId>{00A15C55-8517-42AA-B614-E9B94910E393}</a:tableStyleId>
              </a:tblPr>
              <a:tblGrid>
                <a:gridCol w="3741531">
                  <a:extLst>
                    <a:ext uri="{9D8B030D-6E8A-4147-A177-3AD203B41FA5}">
                      <a16:colId xmlns:a16="http://schemas.microsoft.com/office/drawing/2014/main" val="1519298142"/>
                    </a:ext>
                  </a:extLst>
                </a:gridCol>
                <a:gridCol w="3741531">
                  <a:extLst>
                    <a:ext uri="{9D8B030D-6E8A-4147-A177-3AD203B41FA5}">
                      <a16:colId xmlns:a16="http://schemas.microsoft.com/office/drawing/2014/main" val="691659675"/>
                    </a:ext>
                  </a:extLst>
                </a:gridCol>
                <a:gridCol w="3741531">
                  <a:extLst>
                    <a:ext uri="{9D8B030D-6E8A-4147-A177-3AD203B41FA5}">
                      <a16:colId xmlns:a16="http://schemas.microsoft.com/office/drawing/2014/main" val="1625654312"/>
                    </a:ext>
                  </a:extLst>
                </a:gridCol>
              </a:tblGrid>
              <a:tr h="50504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Microinsults</a:t>
                      </a:r>
                    </a:p>
                    <a:p>
                      <a:endParaRPr lang="en-US" sz="1600" dirty="0"/>
                    </a:p>
                  </a:txBody>
                  <a:tcPr>
                    <a:solidFill>
                      <a:schemeClr val="accent1"/>
                    </a:solidFill>
                  </a:tcPr>
                </a:tc>
                <a:tc>
                  <a:txBody>
                    <a:bodyPr/>
                    <a:lstStyle/>
                    <a:p>
                      <a:r>
                        <a:rPr lang="en-US" sz="1600" dirty="0"/>
                        <a:t>Microinvalidations</a:t>
                      </a:r>
                    </a:p>
                  </a:txBody>
                  <a:tcPr>
                    <a:solidFill>
                      <a:schemeClr val="accent1"/>
                    </a:solidFill>
                  </a:tcPr>
                </a:tc>
                <a:tc>
                  <a:txBody>
                    <a:bodyPr/>
                    <a:lstStyle/>
                    <a:p>
                      <a:r>
                        <a:rPr lang="en-US" sz="1600" dirty="0"/>
                        <a:t>Microassaults</a:t>
                      </a:r>
                    </a:p>
                    <a:p>
                      <a:endParaRPr lang="en-US" sz="1600" dirty="0"/>
                    </a:p>
                  </a:txBody>
                  <a:tcPr>
                    <a:solidFill>
                      <a:schemeClr val="accent1"/>
                    </a:solidFill>
                  </a:tcPr>
                </a:tc>
                <a:extLst>
                  <a:ext uri="{0D108BD9-81ED-4DB2-BD59-A6C34878D82A}">
                    <a16:rowId xmlns:a16="http://schemas.microsoft.com/office/drawing/2014/main" val="1696449344"/>
                  </a:ext>
                </a:extLst>
              </a:tr>
              <a:tr h="816366">
                <a:tc>
                  <a:txBody>
                    <a:bodyPr/>
                    <a:lstStyle/>
                    <a:p>
                      <a:pPr marL="285750" indent="-285750">
                        <a:buFontTx/>
                        <a:buChar char="-"/>
                      </a:pPr>
                      <a:r>
                        <a:rPr lang="en-US" dirty="0"/>
                        <a:t>Unconscious</a:t>
                      </a:r>
                    </a:p>
                    <a:p>
                      <a:pPr marL="285750" indent="-285750">
                        <a:buFontTx/>
                        <a:buChar char="-"/>
                      </a:pPr>
                      <a:r>
                        <a:rPr lang="en-US" dirty="0"/>
                        <a:t>Insensitive or ignorant</a:t>
                      </a:r>
                    </a:p>
                  </a:txBody>
                  <a:tcPr/>
                </a:tc>
                <a:tc>
                  <a:txBody>
                    <a:bodyPr/>
                    <a:lstStyle/>
                    <a:p>
                      <a:pPr marL="285750" indent="-285750">
                        <a:buFontTx/>
                        <a:buChar char="-"/>
                      </a:pPr>
                      <a:r>
                        <a:rPr lang="en-US" dirty="0"/>
                        <a:t>Unconscious</a:t>
                      </a:r>
                    </a:p>
                    <a:p>
                      <a:pPr marL="285750" indent="-285750">
                        <a:buFontTx/>
                        <a:buChar char="-"/>
                      </a:pPr>
                      <a:r>
                        <a:rPr lang="en-US" dirty="0"/>
                        <a:t>Invalidations</a:t>
                      </a:r>
                    </a:p>
                    <a:p>
                      <a:pPr marL="285750" indent="-285750">
                        <a:buFontTx/>
                        <a:buChar char="-"/>
                      </a:pPr>
                      <a:endParaRPr lang="en-US" dirty="0"/>
                    </a:p>
                  </a:txBody>
                  <a:tcPr/>
                </a:tc>
                <a:tc>
                  <a:txBody>
                    <a:bodyPr/>
                    <a:lstStyle/>
                    <a:p>
                      <a:pPr marL="285750" indent="-285750">
                        <a:buFontTx/>
                        <a:buChar char="-"/>
                      </a:pPr>
                      <a:r>
                        <a:rPr lang="en-US" dirty="0"/>
                        <a:t>Conscious</a:t>
                      </a:r>
                    </a:p>
                    <a:p>
                      <a:pPr marL="285750" indent="-285750">
                        <a:buFontTx/>
                        <a:buChar char="-"/>
                      </a:pPr>
                      <a:r>
                        <a:rPr lang="en-US" dirty="0"/>
                        <a:t>Systematic</a:t>
                      </a:r>
                    </a:p>
                    <a:p>
                      <a:pPr marL="285750" indent="-285750">
                        <a:buFontTx/>
                        <a:buChar char="-"/>
                      </a:pPr>
                      <a:endParaRPr lang="en-US" dirty="0"/>
                    </a:p>
                  </a:txBody>
                  <a:tcPr/>
                </a:tc>
                <a:extLst>
                  <a:ext uri="{0D108BD9-81ED-4DB2-BD59-A6C34878D82A}">
                    <a16:rowId xmlns:a16="http://schemas.microsoft.com/office/drawing/2014/main" val="3786119002"/>
                  </a:ext>
                </a:extLst>
              </a:tr>
            </a:tbl>
          </a:graphicData>
        </a:graphic>
      </p:graphicFrame>
      <p:pic>
        <p:nvPicPr>
          <p:cNvPr id="10" name="Picture 9">
            <a:extLst>
              <a:ext uri="{FF2B5EF4-FFF2-40B4-BE49-F238E27FC236}">
                <a16:creationId xmlns:a16="http://schemas.microsoft.com/office/drawing/2014/main" id="{5DE2330F-7F92-574B-8DE5-603B09D4D21A}"/>
              </a:ext>
            </a:extLst>
          </p:cNvPr>
          <p:cNvPicPr>
            <a:picLocks noChangeAspect="1"/>
          </p:cNvPicPr>
          <p:nvPr/>
        </p:nvPicPr>
        <p:blipFill>
          <a:blip r:embed="rId4"/>
          <a:stretch>
            <a:fillRect/>
          </a:stretch>
        </p:blipFill>
        <p:spPr>
          <a:xfrm>
            <a:off x="477079" y="3800969"/>
            <a:ext cx="4200938" cy="2317074"/>
          </a:xfrm>
          <a:prstGeom prst="rect">
            <a:avLst/>
          </a:prstGeom>
        </p:spPr>
      </p:pic>
      <p:sp>
        <p:nvSpPr>
          <p:cNvPr id="11" name="TextBox 10">
            <a:extLst>
              <a:ext uri="{FF2B5EF4-FFF2-40B4-BE49-F238E27FC236}">
                <a16:creationId xmlns:a16="http://schemas.microsoft.com/office/drawing/2014/main" id="{99C447E5-0A99-B84E-9615-183BBCCFBC33}"/>
              </a:ext>
            </a:extLst>
          </p:cNvPr>
          <p:cNvSpPr txBox="1"/>
          <p:nvPr/>
        </p:nvSpPr>
        <p:spPr>
          <a:xfrm>
            <a:off x="477079" y="6219180"/>
            <a:ext cx="11714921" cy="523220"/>
          </a:xfrm>
          <a:prstGeom prst="rect">
            <a:avLst/>
          </a:prstGeom>
          <a:noFill/>
        </p:spPr>
        <p:txBody>
          <a:bodyPr wrap="square" rtlCol="0">
            <a:spAutoFit/>
          </a:bodyPr>
          <a:lstStyle/>
          <a:p>
            <a:r>
              <a:rPr lang="en-US" sz="1400" dirty="0"/>
              <a:t>Source Images from </a:t>
            </a:r>
            <a:r>
              <a:rPr lang="en-US" sz="1400" dirty="0">
                <a:hlinkClick r:id="rId5"/>
              </a:rPr>
              <a:t>https://aplus.com/a/hatch-workshop-teenagers-microaggressions-?no_monetization=true</a:t>
            </a:r>
            <a:r>
              <a:rPr lang="en-US" sz="1400" dirty="0"/>
              <a:t> and http://</a:t>
            </a:r>
            <a:r>
              <a:rPr lang="en-US" sz="1400" dirty="0" err="1"/>
              <a:t>theconcordian.com</a:t>
            </a:r>
            <a:r>
              <a:rPr lang="en-US" sz="1400" dirty="0"/>
              <a:t>/2017/02/how-microaggressions-lead-to-mass-shootings/</a:t>
            </a:r>
          </a:p>
        </p:txBody>
      </p:sp>
    </p:spTree>
    <p:extLst>
      <p:ext uri="{BB962C8B-B14F-4D97-AF65-F5344CB8AC3E}">
        <p14:creationId xmlns:p14="http://schemas.microsoft.com/office/powerpoint/2010/main" val="150152482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p:tgtEl>
                                          <p:spTgt spid="7"/>
                                        </p:tgtEl>
                                        <p:attrNameLst>
                                          <p:attrName>ppt_y</p:attrName>
                                        </p:attrNameLst>
                                      </p:cBhvr>
                                      <p:tavLst>
                                        <p:tav tm="0">
                                          <p:val>
                                            <p:strVal val="#ppt_y+#ppt_h*1.125000"/>
                                          </p:val>
                                        </p:tav>
                                        <p:tav tm="100000">
                                          <p:val>
                                            <p:strVal val="#ppt_y"/>
                                          </p:val>
                                        </p:tav>
                                      </p:tavLst>
                                    </p:anim>
                                    <p:animEffect transition="in" filter="wipe(up)">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 name="Group 9">
            <a:extLst>
              <a:ext uri="{FF2B5EF4-FFF2-40B4-BE49-F238E27FC236}">
                <a16:creationId xmlns:a16="http://schemas.microsoft.com/office/drawing/2014/main" id="{427E0A4F-FE1D-4A81-8D8F-986345F71C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F70C2B8F-6B1B-46D5-86E6-40F36C695F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77B237C1-E8A0-4DD3-B6C5-F2D54F796F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88D62F0D-6BD4-4DD4-B125-6F7A952A31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F928E8CD-5219-4795-91D4-9618DB8ED6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6700828" y="402165"/>
              <a:ext cx="5067838"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A00A43E1-4FE7-498F-AFFF-FDFC1FAF04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a:extLst>
                <a:ext uri="{FF2B5EF4-FFF2-40B4-BE49-F238E27FC236}">
                  <a16:creationId xmlns:a16="http://schemas.microsoft.com/office/drawing/2014/main" id="{DB521824-592C-476A-AB0A-CA0C6D1F34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a:extLst>
                <a:ext uri="{FF2B5EF4-FFF2-40B4-BE49-F238E27FC236}">
                  <a16:creationId xmlns:a16="http://schemas.microsoft.com/office/drawing/2014/main" id="{B5C860C9-D4F9-4350-80DA-0D1CD36C77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1DA7CD34-C8A5-3F47-AB0B-B04C6968A98D}"/>
              </a:ext>
            </a:extLst>
          </p:cNvPr>
          <p:cNvSpPr>
            <a:spLocks noGrp="1"/>
          </p:cNvSpPr>
          <p:nvPr>
            <p:ph type="title"/>
          </p:nvPr>
        </p:nvSpPr>
        <p:spPr>
          <a:xfrm>
            <a:off x="639098" y="629265"/>
            <a:ext cx="5132438" cy="1622322"/>
          </a:xfrm>
        </p:spPr>
        <p:txBody>
          <a:bodyPr>
            <a:normAutofit/>
          </a:bodyPr>
          <a:lstStyle/>
          <a:p>
            <a:r>
              <a:rPr lang="en-US">
                <a:solidFill>
                  <a:srgbClr val="EBEBEB"/>
                </a:solidFill>
              </a:rPr>
              <a:t>Literature Review</a:t>
            </a:r>
          </a:p>
        </p:txBody>
      </p:sp>
      <p:sp>
        <p:nvSpPr>
          <p:cNvPr id="3" name="Content Placeholder 2">
            <a:extLst>
              <a:ext uri="{FF2B5EF4-FFF2-40B4-BE49-F238E27FC236}">
                <a16:creationId xmlns:a16="http://schemas.microsoft.com/office/drawing/2014/main" id="{A29BFBBC-785B-BF42-951B-3FD5468817B1}"/>
              </a:ext>
            </a:extLst>
          </p:cNvPr>
          <p:cNvSpPr>
            <a:spLocks noGrp="1"/>
          </p:cNvSpPr>
          <p:nvPr>
            <p:ph idx="1"/>
          </p:nvPr>
        </p:nvSpPr>
        <p:spPr>
          <a:xfrm>
            <a:off x="639098" y="2418735"/>
            <a:ext cx="5132439" cy="3811742"/>
          </a:xfrm>
        </p:spPr>
        <p:txBody>
          <a:bodyPr anchor="ctr">
            <a:normAutofit/>
          </a:bodyPr>
          <a:lstStyle/>
          <a:p>
            <a:r>
              <a:rPr lang="en-US" dirty="0">
                <a:solidFill>
                  <a:srgbClr val="FFFFFF"/>
                </a:solidFill>
              </a:rPr>
              <a:t>Debate on validity of microaggressions</a:t>
            </a:r>
          </a:p>
          <a:p>
            <a:pPr lvl="1"/>
            <a:r>
              <a:rPr lang="en-US" sz="1800" dirty="0">
                <a:solidFill>
                  <a:srgbClr val="FFFFFF"/>
                </a:solidFill>
              </a:rPr>
              <a:t>Are they real?</a:t>
            </a:r>
          </a:p>
          <a:p>
            <a:pPr lvl="1"/>
            <a:r>
              <a:rPr lang="en-US" sz="1800" dirty="0">
                <a:solidFill>
                  <a:srgbClr val="FFFFFF"/>
                </a:solidFill>
              </a:rPr>
              <a:t>Lack of information </a:t>
            </a:r>
          </a:p>
          <a:p>
            <a:r>
              <a:rPr lang="en-US" dirty="0">
                <a:solidFill>
                  <a:srgbClr val="FFFFFF"/>
                </a:solidFill>
              </a:rPr>
              <a:t>Impacts</a:t>
            </a:r>
          </a:p>
          <a:p>
            <a:pPr lvl="1"/>
            <a:r>
              <a:rPr lang="en-US" sz="1800" dirty="0">
                <a:solidFill>
                  <a:srgbClr val="FFFFFF"/>
                </a:solidFill>
              </a:rPr>
              <a:t>Self-esteem</a:t>
            </a:r>
          </a:p>
          <a:p>
            <a:pPr lvl="1"/>
            <a:r>
              <a:rPr lang="en-US" sz="1800" dirty="0">
                <a:solidFill>
                  <a:srgbClr val="FFFFFF"/>
                </a:solidFill>
              </a:rPr>
              <a:t>Racial climate on a campus</a:t>
            </a:r>
          </a:p>
          <a:p>
            <a:pPr lvl="1"/>
            <a:r>
              <a:rPr lang="en-US" sz="1800" dirty="0">
                <a:solidFill>
                  <a:srgbClr val="FFFFFF"/>
                </a:solidFill>
              </a:rPr>
              <a:t>Student performance</a:t>
            </a:r>
          </a:p>
          <a:p>
            <a:endParaRPr lang="en-US" dirty="0">
              <a:solidFill>
                <a:srgbClr val="FFFFFF"/>
              </a:solidFill>
            </a:endParaRPr>
          </a:p>
          <a:p>
            <a:pPr lvl="1"/>
            <a:endParaRPr lang="en-US" dirty="0">
              <a:solidFill>
                <a:srgbClr val="FFFFFF"/>
              </a:solidFill>
            </a:endParaRPr>
          </a:p>
          <a:p>
            <a:pPr marL="0" indent="0">
              <a:buNone/>
            </a:pPr>
            <a:endParaRPr lang="en-US" dirty="0">
              <a:solidFill>
                <a:srgbClr val="FFFFFF"/>
              </a:solidFill>
            </a:endParaRPr>
          </a:p>
          <a:p>
            <a:pPr marL="457200" lvl="1" indent="0">
              <a:buNone/>
            </a:pPr>
            <a:endParaRPr lang="en-US" dirty="0">
              <a:solidFill>
                <a:srgbClr val="FFFFFF"/>
              </a:solidFill>
            </a:endParaRPr>
          </a:p>
          <a:p>
            <a:pPr lvl="1"/>
            <a:endParaRPr lang="en-US" dirty="0">
              <a:solidFill>
                <a:srgbClr val="FFFFFF"/>
              </a:solidFill>
            </a:endParaRPr>
          </a:p>
        </p:txBody>
      </p:sp>
      <p:pic>
        <p:nvPicPr>
          <p:cNvPr id="5" name="Picture 4">
            <a:extLst>
              <a:ext uri="{FF2B5EF4-FFF2-40B4-BE49-F238E27FC236}">
                <a16:creationId xmlns:a16="http://schemas.microsoft.com/office/drawing/2014/main" id="{E77F2CF9-202B-054F-8B85-8F1F9EAC4F1D}"/>
              </a:ext>
            </a:extLst>
          </p:cNvPr>
          <p:cNvPicPr>
            <a:picLocks noChangeAspect="1"/>
          </p:cNvPicPr>
          <p:nvPr/>
        </p:nvPicPr>
        <p:blipFill>
          <a:blip r:embed="rId3"/>
          <a:stretch>
            <a:fillRect/>
          </a:stretch>
        </p:blipFill>
        <p:spPr>
          <a:xfrm>
            <a:off x="6714836" y="1624022"/>
            <a:ext cx="4828707" cy="3627536"/>
          </a:xfrm>
          <a:prstGeom prst="rect">
            <a:avLst/>
          </a:prstGeom>
        </p:spPr>
      </p:pic>
      <p:sp>
        <p:nvSpPr>
          <p:cNvPr id="22" name="Rectangle 18">
            <a:extLst>
              <a:ext uri="{FF2B5EF4-FFF2-40B4-BE49-F238E27FC236}">
                <a16:creationId xmlns:a16="http://schemas.microsoft.com/office/drawing/2014/main" id="{538A90C8-AE0E-4EBA-9AF8-EEDB206020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TextBox 5">
            <a:extLst>
              <a:ext uri="{FF2B5EF4-FFF2-40B4-BE49-F238E27FC236}">
                <a16:creationId xmlns:a16="http://schemas.microsoft.com/office/drawing/2014/main" id="{651016C4-D5AB-8A4C-859B-EAAEBD54BBB7}"/>
              </a:ext>
            </a:extLst>
          </p:cNvPr>
          <p:cNvSpPr txBox="1"/>
          <p:nvPr/>
        </p:nvSpPr>
        <p:spPr>
          <a:xfrm>
            <a:off x="639098" y="6455835"/>
            <a:ext cx="11267557" cy="369332"/>
          </a:xfrm>
          <a:prstGeom prst="rect">
            <a:avLst/>
          </a:prstGeom>
          <a:noFill/>
        </p:spPr>
        <p:txBody>
          <a:bodyPr wrap="square" rtlCol="0">
            <a:spAutoFit/>
          </a:bodyPr>
          <a:lstStyle/>
          <a:p>
            <a:r>
              <a:rPr lang="en-US" dirty="0"/>
              <a:t>Source image from http://</a:t>
            </a:r>
            <a:r>
              <a:rPr lang="en-US" dirty="0" err="1"/>
              <a:t>www.thepsychometrictest.com</a:t>
            </a:r>
            <a:r>
              <a:rPr lang="en-US" dirty="0"/>
              <a:t>/reliability/</a:t>
            </a:r>
          </a:p>
        </p:txBody>
      </p:sp>
    </p:spTree>
    <p:extLst>
      <p:ext uri="{BB962C8B-B14F-4D97-AF65-F5344CB8AC3E}">
        <p14:creationId xmlns:p14="http://schemas.microsoft.com/office/powerpoint/2010/main" val="3412832248"/>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A3ECAD31-553D-6C4C-8D3F-1883CB4C1A56}"/>
              </a:ext>
            </a:extLst>
          </p:cNvPr>
          <p:cNvSpPr>
            <a:spLocks noGrp="1"/>
          </p:cNvSpPr>
          <p:nvPr>
            <p:ph type="title"/>
          </p:nvPr>
        </p:nvSpPr>
        <p:spPr>
          <a:xfrm>
            <a:off x="1154954" y="973668"/>
            <a:ext cx="8761413" cy="706964"/>
          </a:xfrm>
        </p:spPr>
        <p:txBody>
          <a:bodyPr>
            <a:normAutofit/>
          </a:bodyPr>
          <a:lstStyle/>
          <a:p>
            <a:r>
              <a:rPr lang="en-US">
                <a:solidFill>
                  <a:srgbClr val="FFFFFF"/>
                </a:solidFill>
              </a:rPr>
              <a:t>Limitations of current research</a:t>
            </a:r>
          </a:p>
        </p:txBody>
      </p:sp>
      <p:sp>
        <p:nvSpPr>
          <p:cNvPr id="14" name="Rectangle 13">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729718BD-0C26-4C5C-98A1-AFFEFF9B22E2}"/>
              </a:ext>
            </a:extLst>
          </p:cNvPr>
          <p:cNvGraphicFramePr>
            <a:graphicFrameLocks noGrp="1"/>
          </p:cNvGraphicFramePr>
          <p:nvPr>
            <p:ph idx="1"/>
            <p:extLst>
              <p:ext uri="{D42A27DB-BD31-4B8C-83A1-F6EECF244321}">
                <p14:modId xmlns:p14="http://schemas.microsoft.com/office/powerpoint/2010/main" val="1482304176"/>
              </p:ext>
            </p:extLst>
          </p:nvPr>
        </p:nvGraphicFramePr>
        <p:xfrm>
          <a:off x="1286934" y="2324101"/>
          <a:ext cx="8629433" cy="3055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262304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4A0EDC-CC9E-014E-9E06-385A9ACDBB55}"/>
              </a:ext>
            </a:extLst>
          </p:cNvPr>
          <p:cNvPicPr>
            <a:picLocks noChangeAspect="1"/>
          </p:cNvPicPr>
          <p:nvPr/>
        </p:nvPicPr>
        <p:blipFill>
          <a:blip r:embed="rId2"/>
          <a:stretch>
            <a:fillRect/>
          </a:stretch>
        </p:blipFill>
        <p:spPr>
          <a:xfrm>
            <a:off x="3798652" y="139429"/>
            <a:ext cx="3505200" cy="3505200"/>
          </a:xfrm>
          <a:prstGeom prst="rect">
            <a:avLst/>
          </a:prstGeom>
        </p:spPr>
      </p:pic>
      <p:sp>
        <p:nvSpPr>
          <p:cNvPr id="3" name="Rectangle 2">
            <a:extLst>
              <a:ext uri="{FF2B5EF4-FFF2-40B4-BE49-F238E27FC236}">
                <a16:creationId xmlns:a16="http://schemas.microsoft.com/office/drawing/2014/main" id="{F92EA4FD-CF7C-3447-816B-652E7E97BAA0}"/>
              </a:ext>
            </a:extLst>
          </p:cNvPr>
          <p:cNvSpPr/>
          <p:nvPr/>
        </p:nvSpPr>
        <p:spPr>
          <a:xfrm>
            <a:off x="2872902" y="4132342"/>
            <a:ext cx="6096000" cy="1323439"/>
          </a:xfrm>
          <a:prstGeom prst="rect">
            <a:avLst/>
          </a:prstGeom>
        </p:spPr>
        <p:txBody>
          <a:bodyPr>
            <a:spAutoFit/>
          </a:bodyPr>
          <a:lstStyle/>
          <a:p>
            <a:r>
              <a:rPr lang="en-US" sz="2000" dirty="0"/>
              <a:t>- Experiences</a:t>
            </a:r>
          </a:p>
          <a:p>
            <a:r>
              <a:rPr lang="en-US" sz="2000" dirty="0"/>
              <a:t>- Importance of one’s voice</a:t>
            </a:r>
          </a:p>
          <a:p>
            <a:r>
              <a:rPr lang="en-US" sz="2000" dirty="0"/>
              <a:t>- Lack of information</a:t>
            </a:r>
          </a:p>
          <a:p>
            <a:r>
              <a:rPr lang="en-US" sz="2000" dirty="0"/>
              <a:t>- Invalidation</a:t>
            </a:r>
          </a:p>
        </p:txBody>
      </p:sp>
      <p:sp>
        <p:nvSpPr>
          <p:cNvPr id="4" name="TextBox 3">
            <a:extLst>
              <a:ext uri="{FF2B5EF4-FFF2-40B4-BE49-F238E27FC236}">
                <a16:creationId xmlns:a16="http://schemas.microsoft.com/office/drawing/2014/main" id="{F1E41688-AC4A-7149-8C29-64D8592855EA}"/>
              </a:ext>
            </a:extLst>
          </p:cNvPr>
          <p:cNvSpPr txBox="1"/>
          <p:nvPr/>
        </p:nvSpPr>
        <p:spPr>
          <a:xfrm>
            <a:off x="914400" y="6342434"/>
            <a:ext cx="10252953" cy="369332"/>
          </a:xfrm>
          <a:prstGeom prst="rect">
            <a:avLst/>
          </a:prstGeom>
          <a:noFill/>
        </p:spPr>
        <p:txBody>
          <a:bodyPr wrap="square" rtlCol="0">
            <a:spAutoFit/>
          </a:bodyPr>
          <a:lstStyle/>
          <a:p>
            <a:r>
              <a:rPr lang="en-US" dirty="0"/>
              <a:t>Source Image from http://</a:t>
            </a:r>
            <a:r>
              <a:rPr lang="en-US" dirty="0" err="1"/>
              <a:t>stpaulscb.org</a:t>
            </a:r>
            <a:r>
              <a:rPr lang="en-US" dirty="0"/>
              <a:t>/2017/01/25/answering-the-why-questions/</a:t>
            </a:r>
          </a:p>
        </p:txBody>
      </p:sp>
    </p:spTree>
    <p:extLst>
      <p:ext uri="{BB962C8B-B14F-4D97-AF65-F5344CB8AC3E}">
        <p14:creationId xmlns:p14="http://schemas.microsoft.com/office/powerpoint/2010/main" val="3203830076"/>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81EF4677-54AE-904B-B451-4175A06EE226}"/>
              </a:ext>
            </a:extLst>
          </p:cNvPr>
          <p:cNvSpPr>
            <a:spLocks noGrp="1"/>
          </p:cNvSpPr>
          <p:nvPr>
            <p:ph type="title"/>
          </p:nvPr>
        </p:nvSpPr>
        <p:spPr>
          <a:xfrm>
            <a:off x="1154954" y="973668"/>
            <a:ext cx="8761413" cy="706964"/>
          </a:xfrm>
        </p:spPr>
        <p:txBody>
          <a:bodyPr>
            <a:normAutofit/>
          </a:bodyPr>
          <a:lstStyle/>
          <a:p>
            <a:r>
              <a:rPr lang="en-US">
                <a:solidFill>
                  <a:srgbClr val="FFFFFF"/>
                </a:solidFill>
              </a:rPr>
              <a:t>Procedure</a:t>
            </a:r>
          </a:p>
        </p:txBody>
      </p:sp>
      <p:sp>
        <p:nvSpPr>
          <p:cNvPr id="29" name="Rectangle 13">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DA11F4B8-1383-45DA-A240-389587DAB67E}"/>
              </a:ext>
            </a:extLst>
          </p:cNvPr>
          <p:cNvGraphicFramePr>
            <a:graphicFrameLocks noGrp="1"/>
          </p:cNvGraphicFramePr>
          <p:nvPr>
            <p:ph idx="1"/>
            <p:extLst>
              <p:ext uri="{D42A27DB-BD31-4B8C-83A1-F6EECF244321}">
                <p14:modId xmlns:p14="http://schemas.microsoft.com/office/powerpoint/2010/main" val="4059104452"/>
              </p:ext>
            </p:extLst>
          </p:nvPr>
        </p:nvGraphicFramePr>
        <p:xfrm>
          <a:off x="1266415" y="1717657"/>
          <a:ext cx="10515600" cy="4389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9CC6D2E0-AA72-F343-AE2F-DF3D3C56D9A7}"/>
              </a:ext>
            </a:extLst>
          </p:cNvPr>
          <p:cNvSpPr txBox="1"/>
          <p:nvPr/>
        </p:nvSpPr>
        <p:spPr>
          <a:xfrm>
            <a:off x="1266415" y="3912217"/>
            <a:ext cx="1964987" cy="677108"/>
          </a:xfrm>
          <a:prstGeom prst="rect">
            <a:avLst/>
          </a:prstGeom>
          <a:noFill/>
        </p:spPr>
        <p:txBody>
          <a:bodyPr wrap="square" rtlCol="0">
            <a:spAutoFit/>
          </a:bodyPr>
          <a:lstStyle/>
          <a:p>
            <a:pPr marL="285750" indent="-285750">
              <a:buFontTx/>
              <a:buChar char="-"/>
            </a:pPr>
            <a:r>
              <a:rPr lang="en-US" sz="2000" dirty="0">
                <a:solidFill>
                  <a:schemeClr val="bg1"/>
                </a:solidFill>
              </a:rPr>
              <a:t>5 per year</a:t>
            </a:r>
          </a:p>
          <a:p>
            <a:pPr marL="285750" indent="-285750">
              <a:buFontTx/>
              <a:buChar char="-"/>
            </a:pPr>
            <a:endParaRPr lang="en-US" dirty="0"/>
          </a:p>
        </p:txBody>
      </p:sp>
    </p:spTree>
    <p:extLst>
      <p:ext uri="{BB962C8B-B14F-4D97-AF65-F5344CB8AC3E}">
        <p14:creationId xmlns:p14="http://schemas.microsoft.com/office/powerpoint/2010/main" val="33480521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Group 9">
            <a:extLst>
              <a:ext uri="{FF2B5EF4-FFF2-40B4-BE49-F238E27FC236}">
                <a16:creationId xmlns:a16="http://schemas.microsoft.com/office/drawing/2014/main" id="{FFFE4BE0-D95E-44D8-B951-122D45F8610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6DFBE54E-A701-4039-AC57-CF06B37CC6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Freeform 5">
              <a:extLst>
                <a:ext uri="{FF2B5EF4-FFF2-40B4-BE49-F238E27FC236}">
                  <a16:creationId xmlns:a16="http://schemas.microsoft.com/office/drawing/2014/main" id="{D33A9890-FE1F-4F08-8EF4-FD2B4395460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pic>
        <p:nvPicPr>
          <p:cNvPr id="5" name="Picture 4">
            <a:extLst>
              <a:ext uri="{FF2B5EF4-FFF2-40B4-BE49-F238E27FC236}">
                <a16:creationId xmlns:a16="http://schemas.microsoft.com/office/drawing/2014/main" id="{436FEEEA-092D-CB4D-A47C-7108FE7DEC56}"/>
              </a:ext>
            </a:extLst>
          </p:cNvPr>
          <p:cNvPicPr>
            <a:picLocks noChangeAspect="1"/>
          </p:cNvPicPr>
          <p:nvPr/>
        </p:nvPicPr>
        <p:blipFill rotWithShape="1">
          <a:blip r:embed="rId3">
            <a:duotone>
              <a:prstClr val="black"/>
              <a:schemeClr val="accent5">
                <a:tint val="45000"/>
                <a:satMod val="400000"/>
              </a:schemeClr>
            </a:duotone>
            <a:alphaModFix amt="25000"/>
            <a:extLst/>
          </a:blip>
          <a:srcRect t="6430" r="9090" b="7475"/>
          <a:stretch/>
        </p:blipFill>
        <p:spPr>
          <a:xfrm>
            <a:off x="474134" y="474134"/>
            <a:ext cx="11238938" cy="5907212"/>
          </a:xfrm>
          <a:prstGeom prst="rect">
            <a:avLst/>
          </a:prstGeom>
        </p:spPr>
      </p:pic>
      <p:sp>
        <p:nvSpPr>
          <p:cNvPr id="2" name="Title 1">
            <a:extLst>
              <a:ext uri="{FF2B5EF4-FFF2-40B4-BE49-F238E27FC236}">
                <a16:creationId xmlns:a16="http://schemas.microsoft.com/office/drawing/2014/main" id="{3DA59075-9B11-754A-9303-B15E26E1D065}"/>
              </a:ext>
            </a:extLst>
          </p:cNvPr>
          <p:cNvSpPr>
            <a:spLocks noGrp="1"/>
          </p:cNvSpPr>
          <p:nvPr>
            <p:ph type="title"/>
          </p:nvPr>
        </p:nvSpPr>
        <p:spPr>
          <a:xfrm>
            <a:off x="1154954" y="973668"/>
            <a:ext cx="8761413" cy="706964"/>
          </a:xfrm>
        </p:spPr>
        <p:txBody>
          <a:bodyPr>
            <a:normAutofit/>
          </a:bodyPr>
          <a:lstStyle/>
          <a:p>
            <a:r>
              <a:rPr lang="en-US" dirty="0"/>
              <a:t>Going Forward</a:t>
            </a:r>
          </a:p>
        </p:txBody>
      </p:sp>
      <p:sp>
        <p:nvSpPr>
          <p:cNvPr id="14" name="Rectangle 13">
            <a:extLst>
              <a:ext uri="{FF2B5EF4-FFF2-40B4-BE49-F238E27FC236}">
                <a16:creationId xmlns:a16="http://schemas.microsoft.com/office/drawing/2014/main" id="{92515798-C8A3-40E7-A830-82681C81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CC0DE378-7234-714F-B4C5-8D45BCCE3CFF}"/>
              </a:ext>
            </a:extLst>
          </p:cNvPr>
          <p:cNvSpPr>
            <a:spLocks noGrp="1"/>
          </p:cNvSpPr>
          <p:nvPr>
            <p:ph idx="1"/>
          </p:nvPr>
        </p:nvSpPr>
        <p:spPr>
          <a:xfrm>
            <a:off x="1154954" y="1820333"/>
            <a:ext cx="8825659" cy="4199467"/>
          </a:xfrm>
        </p:spPr>
        <p:txBody>
          <a:bodyPr anchor="ctr">
            <a:normAutofit/>
          </a:bodyPr>
          <a:lstStyle/>
          <a:p>
            <a:r>
              <a:rPr lang="en-US" dirty="0">
                <a:solidFill>
                  <a:schemeClr val="bg1"/>
                </a:solidFill>
              </a:rPr>
              <a:t>Create a prototype for an all-encompassing scale</a:t>
            </a:r>
          </a:p>
          <a:p>
            <a:pPr lvl="1"/>
            <a:r>
              <a:rPr lang="en-US" sz="1800" dirty="0">
                <a:solidFill>
                  <a:schemeClr val="bg1"/>
                </a:solidFill>
              </a:rPr>
              <a:t>Involves multiple identifying markers</a:t>
            </a:r>
          </a:p>
          <a:p>
            <a:pPr lvl="2"/>
            <a:r>
              <a:rPr lang="en-US" sz="1800" dirty="0">
                <a:solidFill>
                  <a:schemeClr val="bg1"/>
                </a:solidFill>
              </a:rPr>
              <a:t>Race/ethnicity, socioeconomic status, religion, age, ability</a:t>
            </a:r>
          </a:p>
          <a:p>
            <a:endParaRPr lang="en-US" dirty="0">
              <a:solidFill>
                <a:schemeClr val="bg1"/>
              </a:solidFill>
            </a:endParaRPr>
          </a:p>
          <a:p>
            <a:pPr lvl="2"/>
            <a:endParaRPr lang="en-US" dirty="0">
              <a:solidFill>
                <a:schemeClr val="bg1"/>
              </a:solidFill>
            </a:endParaRPr>
          </a:p>
          <a:p>
            <a:pPr lvl="2"/>
            <a:endParaRPr lang="en-US" dirty="0">
              <a:solidFill>
                <a:schemeClr val="bg1"/>
              </a:solidFill>
            </a:endParaRPr>
          </a:p>
        </p:txBody>
      </p:sp>
      <p:sp>
        <p:nvSpPr>
          <p:cNvPr id="6" name="TextBox 5">
            <a:extLst>
              <a:ext uri="{FF2B5EF4-FFF2-40B4-BE49-F238E27FC236}">
                <a16:creationId xmlns:a16="http://schemas.microsoft.com/office/drawing/2014/main" id="{1C682981-3CC6-6B42-BC7A-F540D2790292}"/>
              </a:ext>
            </a:extLst>
          </p:cNvPr>
          <p:cNvSpPr txBox="1"/>
          <p:nvPr/>
        </p:nvSpPr>
        <p:spPr>
          <a:xfrm>
            <a:off x="474134" y="5696634"/>
            <a:ext cx="11361907" cy="646331"/>
          </a:xfrm>
          <a:prstGeom prst="rect">
            <a:avLst/>
          </a:prstGeom>
          <a:noFill/>
        </p:spPr>
        <p:txBody>
          <a:bodyPr wrap="square" rtlCol="0">
            <a:spAutoFit/>
          </a:bodyPr>
          <a:lstStyle/>
          <a:p>
            <a:r>
              <a:rPr lang="en-US" dirty="0">
                <a:solidFill>
                  <a:schemeClr val="bg1"/>
                </a:solidFill>
              </a:rPr>
              <a:t>Source Image from https://</a:t>
            </a:r>
            <a:r>
              <a:rPr lang="en-US" dirty="0" err="1">
                <a:solidFill>
                  <a:schemeClr val="bg1"/>
                </a:solidFill>
              </a:rPr>
              <a:t>careerconfidential.com</a:t>
            </a:r>
            <a:r>
              <a:rPr lang="en-US" dirty="0">
                <a:solidFill>
                  <a:schemeClr val="bg1"/>
                </a:solidFill>
              </a:rPr>
              <a:t>/ultimate-guide-to-job-interview-prep/?</a:t>
            </a:r>
            <a:r>
              <a:rPr lang="en-US" dirty="0" err="1">
                <a:solidFill>
                  <a:schemeClr val="bg1"/>
                </a:solidFill>
              </a:rPr>
              <a:t>utm_referrer</a:t>
            </a:r>
            <a:r>
              <a:rPr lang="en-US" dirty="0">
                <a:solidFill>
                  <a:schemeClr val="bg1"/>
                </a:solidFill>
              </a:rPr>
              <a:t>=https%3A%2F%2Fwww.google.com%2F</a:t>
            </a:r>
          </a:p>
        </p:txBody>
      </p:sp>
    </p:spTree>
    <p:extLst>
      <p:ext uri="{BB962C8B-B14F-4D97-AF65-F5344CB8AC3E}">
        <p14:creationId xmlns:p14="http://schemas.microsoft.com/office/powerpoint/2010/main" val="1347005047"/>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2C62B-B986-924C-B80F-3B65866B00DF}"/>
              </a:ext>
            </a:extLst>
          </p:cNvPr>
          <p:cNvSpPr>
            <a:spLocks noGrp="1"/>
          </p:cNvSpPr>
          <p:nvPr>
            <p:ph type="ctrTitle"/>
          </p:nvPr>
        </p:nvSpPr>
        <p:spPr>
          <a:xfrm>
            <a:off x="1154955" y="330199"/>
            <a:ext cx="8825658" cy="2677648"/>
          </a:xfrm>
        </p:spPr>
        <p:txBody>
          <a:bodyPr/>
          <a:lstStyle/>
          <a:p>
            <a:r>
              <a:rPr lang="en-US" sz="2000" dirty="0"/>
              <a:t>I would like to extend a thank you to everyone involved with this program. Thank you Professor Vaughn, Professor Dominguez, Professor Hatch, Dean Finn, Mrs. </a:t>
            </a:r>
            <a:r>
              <a:rPr lang="en-US" sz="2000" dirty="0" err="1"/>
              <a:t>Pingry</a:t>
            </a:r>
            <a:r>
              <a:rPr lang="en-US" sz="2000" dirty="0"/>
              <a:t>, and Mr. Posner. Thank you all for you effort, time, and mentorship.</a:t>
            </a:r>
          </a:p>
        </p:txBody>
      </p:sp>
      <p:sp>
        <p:nvSpPr>
          <p:cNvPr id="3" name="Subtitle 2">
            <a:extLst>
              <a:ext uri="{FF2B5EF4-FFF2-40B4-BE49-F238E27FC236}">
                <a16:creationId xmlns:a16="http://schemas.microsoft.com/office/drawing/2014/main" id="{44F4AA85-3EE4-EF4D-B975-82199A81DA53}"/>
              </a:ext>
            </a:extLst>
          </p:cNvPr>
          <p:cNvSpPr>
            <a:spLocks noGrp="1"/>
          </p:cNvSpPr>
          <p:nvPr>
            <p:ph type="subTitle" idx="1"/>
          </p:nvPr>
        </p:nvSpPr>
        <p:spPr>
          <a:xfrm>
            <a:off x="1154955" y="1238313"/>
            <a:ext cx="8825658" cy="861420"/>
          </a:xfrm>
        </p:spPr>
        <p:txBody>
          <a:bodyPr>
            <a:normAutofit/>
          </a:bodyPr>
          <a:lstStyle/>
          <a:p>
            <a:r>
              <a:rPr lang="en-US" sz="2400" b="1" dirty="0"/>
              <a:t>ACKNOWLEDGEMENTS</a:t>
            </a:r>
          </a:p>
        </p:txBody>
      </p:sp>
    </p:spTree>
    <p:extLst>
      <p:ext uri="{BB962C8B-B14F-4D97-AF65-F5344CB8AC3E}">
        <p14:creationId xmlns:p14="http://schemas.microsoft.com/office/powerpoint/2010/main" val="3409710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F24ED-17C5-4344-89B9-4644A6A5DC9D}"/>
              </a:ext>
            </a:extLst>
          </p:cNvPr>
          <p:cNvSpPr>
            <a:spLocks noGrp="1"/>
          </p:cNvSpPr>
          <p:nvPr>
            <p:ph type="title"/>
          </p:nvPr>
        </p:nvSpPr>
        <p:spPr/>
        <p:txBody>
          <a:bodyPr/>
          <a:lstStyle/>
          <a:p>
            <a:r>
              <a:rPr lang="en-US" dirty="0"/>
              <a:t>Works Cited/ Works Referenced</a:t>
            </a:r>
            <a:br>
              <a:rPr lang="en-US" dirty="0"/>
            </a:br>
            <a:endParaRPr lang="en-US" dirty="0"/>
          </a:p>
        </p:txBody>
      </p:sp>
      <p:sp>
        <p:nvSpPr>
          <p:cNvPr id="3" name="Content Placeholder 2">
            <a:extLst>
              <a:ext uri="{FF2B5EF4-FFF2-40B4-BE49-F238E27FC236}">
                <a16:creationId xmlns:a16="http://schemas.microsoft.com/office/drawing/2014/main" id="{3822D7E2-24C0-A541-8FE9-74699F779C8E}"/>
              </a:ext>
            </a:extLst>
          </p:cNvPr>
          <p:cNvSpPr>
            <a:spLocks noGrp="1"/>
          </p:cNvSpPr>
          <p:nvPr>
            <p:ph idx="1"/>
          </p:nvPr>
        </p:nvSpPr>
        <p:spPr>
          <a:xfrm>
            <a:off x="819674" y="2227580"/>
            <a:ext cx="8825659" cy="3416300"/>
          </a:xfrm>
        </p:spPr>
        <p:txBody>
          <a:bodyPr>
            <a:normAutofit fontScale="25000" lnSpcReduction="20000"/>
          </a:bodyPr>
          <a:lstStyle/>
          <a:p>
            <a:r>
              <a:rPr lang="en-US" sz="4000" dirty="0"/>
              <a:t>Crenshaw, </a:t>
            </a:r>
            <a:r>
              <a:rPr lang="en-US" sz="4000" dirty="0" err="1"/>
              <a:t>Kimberle</a:t>
            </a:r>
            <a:r>
              <a:rPr lang="en-US" sz="4000" dirty="0"/>
              <a:t>. “Demarginalizing the Intersection of Race and Sex: A Black Feminist Critique of Antidiscrimination Doctrine, Feminist Theory and Antiracist Politics.” </a:t>
            </a:r>
            <a:r>
              <a:rPr lang="en-US" sz="4000" i="1" dirty="0"/>
              <a:t>The University of Chicago Legal Forum</a:t>
            </a:r>
            <a:r>
              <a:rPr lang="en-US" sz="4000" dirty="0"/>
              <a:t>, vol. 140, 1989, pp. 139–167.</a:t>
            </a:r>
          </a:p>
          <a:p>
            <a:r>
              <a:rPr lang="en-US" sz="4000" i="1" dirty="0"/>
              <a:t>Du </a:t>
            </a:r>
            <a:r>
              <a:rPr lang="en-US" sz="4000" i="1" dirty="0" err="1"/>
              <a:t>Bois</a:t>
            </a:r>
            <a:r>
              <a:rPr lang="en-US" sz="4000" i="1" dirty="0"/>
              <a:t>, W.E.B. The Souls of Black Folk</a:t>
            </a:r>
            <a:r>
              <a:rPr lang="en-US" sz="4000" dirty="0"/>
              <a:t>. </a:t>
            </a:r>
            <a:r>
              <a:rPr lang="en-US" sz="4000" u="sng" dirty="0">
                <a:hlinkClick r:id="rId2"/>
              </a:rPr>
              <a:t>http://avalon.law.yale.edu/20th_century/dubois_01.asp</a:t>
            </a:r>
            <a:r>
              <a:rPr lang="en-US" sz="4000" dirty="0"/>
              <a:t>. Accessed 12 July 2018.</a:t>
            </a:r>
          </a:p>
          <a:p>
            <a:r>
              <a:rPr lang="en-US" sz="4000" dirty="0" err="1"/>
              <a:t>Houshmand</a:t>
            </a:r>
            <a:r>
              <a:rPr lang="en-US" sz="4000" dirty="0"/>
              <a:t>, Sara, et al. “Racial Microaggressions: A Primer with Implications for Counseling Practice.” </a:t>
            </a:r>
            <a:r>
              <a:rPr lang="en-US" sz="4000" i="1" dirty="0"/>
              <a:t>International Journal for the Advancement of Counselling</a:t>
            </a:r>
            <a:r>
              <a:rPr lang="en-US" sz="4000" dirty="0"/>
              <a:t>, vol. 39, no. 3, Sept. 2017, pp. 203–16. </a:t>
            </a:r>
            <a:r>
              <a:rPr lang="en-US" sz="4000" i="1" dirty="0"/>
              <a:t>link-springer-</a:t>
            </a:r>
            <a:r>
              <a:rPr lang="en-US" sz="4000" i="1" dirty="0" err="1"/>
              <a:t>com.turing.library.northwestern.edu</a:t>
            </a:r>
            <a:r>
              <a:rPr lang="en-US" sz="4000" dirty="0"/>
              <a:t>, doi:</a:t>
            </a:r>
            <a:r>
              <a:rPr lang="en-US" sz="4000" u="sng" dirty="0">
                <a:hlinkClick r:id="rId3"/>
              </a:rPr>
              <a:t>10.1007/s10447-017-9292-0</a:t>
            </a:r>
            <a:r>
              <a:rPr lang="en-US" sz="4000" dirty="0"/>
              <a:t>.</a:t>
            </a:r>
          </a:p>
          <a:p>
            <a:br>
              <a:rPr lang="en-US" sz="4000" dirty="0"/>
            </a:br>
            <a:r>
              <a:rPr lang="en-US" sz="4000" dirty="0"/>
              <a:t>Keels, </a:t>
            </a:r>
            <a:r>
              <a:rPr lang="en-US" sz="4000" dirty="0" err="1"/>
              <a:t>Micere</a:t>
            </a:r>
            <a:r>
              <a:rPr lang="en-US" sz="4000" dirty="0"/>
              <a:t>, et al. “The Psychological and Academic Costs of School-Based Racial and Ethnic Microaggressions.” </a:t>
            </a:r>
            <a:r>
              <a:rPr lang="en-US" sz="4000" i="1" dirty="0"/>
              <a:t>American Educational Research Journal</a:t>
            </a:r>
            <a:r>
              <a:rPr lang="en-US" sz="4000" dirty="0"/>
              <a:t>, vol. 54, no. 6, Dec. 2017, pp. 1316–44. </a:t>
            </a:r>
            <a:r>
              <a:rPr lang="en-US" sz="4000" i="1" dirty="0" err="1"/>
              <a:t>Crossref</a:t>
            </a:r>
            <a:r>
              <a:rPr lang="en-US" sz="4000" dirty="0"/>
              <a:t>, doi:</a:t>
            </a:r>
            <a:r>
              <a:rPr lang="en-US" sz="4000" u="sng" dirty="0">
                <a:hlinkClick r:id="rId4"/>
              </a:rPr>
              <a:t>10.3102/0002831217722120</a:t>
            </a:r>
            <a:r>
              <a:rPr lang="en-US" sz="4000" dirty="0"/>
              <a:t>.</a:t>
            </a:r>
          </a:p>
          <a:p>
            <a:br>
              <a:rPr lang="en-US" sz="4000" dirty="0"/>
            </a:br>
            <a:r>
              <a:rPr lang="en-US" sz="4000" dirty="0"/>
              <a:t>Lewis, </a:t>
            </a:r>
            <a:r>
              <a:rPr lang="en-US" sz="4000" dirty="0" err="1"/>
              <a:t>Jioni</a:t>
            </a:r>
            <a:r>
              <a:rPr lang="en-US" sz="4000" dirty="0"/>
              <a:t> A., et al. “Coping with Gendered Racial Microaggressions among Black Women College Students.” </a:t>
            </a:r>
            <a:r>
              <a:rPr lang="en-US" sz="4000" i="1" dirty="0"/>
              <a:t>Journal of African American Studies</a:t>
            </a:r>
            <a:r>
              <a:rPr lang="en-US" sz="4000" dirty="0"/>
              <a:t>, vol. 17, no. 1, Mar. 2013, pp. 51–73. </a:t>
            </a:r>
            <a:r>
              <a:rPr lang="en-US" sz="4000" i="1" dirty="0" err="1"/>
              <a:t>link.springer.com</a:t>
            </a:r>
            <a:r>
              <a:rPr lang="en-US" sz="4000" dirty="0"/>
              <a:t>, doi:</a:t>
            </a:r>
            <a:r>
              <a:rPr lang="en-US" sz="4000" u="sng" dirty="0">
                <a:hlinkClick r:id="rId5"/>
              </a:rPr>
              <a:t>10.1007/s12111-012-9219-0</a:t>
            </a:r>
            <a:r>
              <a:rPr lang="en-US" sz="4000" dirty="0"/>
              <a:t>.</a:t>
            </a:r>
          </a:p>
          <a:p>
            <a:r>
              <a:rPr lang="en-US" sz="4000" dirty="0"/>
              <a:t>Lilly, Flavius R. W., et al. “The Influence of Racial Microaggressions and Social Rank on Risk for Depression Among Minority Graduate and Professional Students.” </a:t>
            </a:r>
            <a:r>
              <a:rPr lang="en-US" sz="4000" i="1" dirty="0"/>
              <a:t>College Student Journal</a:t>
            </a:r>
            <a:r>
              <a:rPr lang="en-US" sz="4000" dirty="0"/>
              <a:t>, vol. 52, no. 1, Spring 2018, pp. 86–104.</a:t>
            </a:r>
          </a:p>
          <a:p>
            <a:r>
              <a:rPr lang="en-US" sz="4000" dirty="0"/>
              <a:t>Stapleton, </a:t>
            </a:r>
            <a:r>
              <a:rPr lang="en-US" sz="4000" dirty="0" err="1"/>
              <a:t>Lissa</a:t>
            </a:r>
            <a:r>
              <a:rPr lang="en-US" sz="4000" dirty="0"/>
              <a:t>, and Natasha Croom. “Narratives of Black d/Deaf College Alum: Reflecting on Intersecting Microaggressions in College.” </a:t>
            </a:r>
            <a:r>
              <a:rPr lang="en-US" sz="4000" i="1" dirty="0"/>
              <a:t>Journal of Student Affairs Research and Practice</a:t>
            </a:r>
            <a:r>
              <a:rPr lang="en-US" sz="4000" dirty="0"/>
              <a:t>, vol. 54, no. 1, Jan. 2017, pp. 15–27. Routledge. Available from: Taylor &amp; Francis, Ltd. 530 Walnut Street Suite 850, Philadelphia, PA 19106. Tel: 800-354-1420; Tel: 215-625-8900; Fax: 215-207-0050; Web site: </a:t>
            </a:r>
            <a:r>
              <a:rPr lang="en-US" sz="4000" u="sng" dirty="0">
                <a:hlinkClick r:id="rId6"/>
              </a:rPr>
              <a:t>http://www.tandf.co.uk/journals</a:t>
            </a:r>
            <a:r>
              <a:rPr lang="en-US" sz="4000" dirty="0"/>
              <a:t>.</a:t>
            </a:r>
            <a:br>
              <a:rPr lang="en-US" sz="4000" dirty="0"/>
            </a:br>
            <a:endParaRPr lang="en-US" sz="4000" dirty="0"/>
          </a:p>
          <a:p>
            <a:r>
              <a:rPr lang="en-US" sz="4000" dirty="0"/>
              <a:t>Sue, </a:t>
            </a:r>
            <a:r>
              <a:rPr lang="en-US" sz="4000" dirty="0" err="1"/>
              <a:t>Derald</a:t>
            </a:r>
            <a:r>
              <a:rPr lang="en-US" sz="4000" dirty="0"/>
              <a:t> Wing, et al. “Racial Microaggressions in Everyday Life: Implications for Clinical Practice.” </a:t>
            </a:r>
            <a:r>
              <a:rPr lang="en-US" sz="4000" i="1" dirty="0"/>
              <a:t>American Psychologist</a:t>
            </a:r>
            <a:r>
              <a:rPr lang="en-US" sz="4000" dirty="0"/>
              <a:t>, vol. 62, no. 4, 2007, pp. 271–86. </a:t>
            </a:r>
            <a:r>
              <a:rPr lang="en-US" sz="4000" i="1" dirty="0" err="1"/>
              <a:t>Crossref</a:t>
            </a:r>
            <a:r>
              <a:rPr lang="en-US" sz="4000" dirty="0"/>
              <a:t>, doi:</a:t>
            </a:r>
            <a:r>
              <a:rPr lang="en-US" sz="4000" u="sng" dirty="0">
                <a:hlinkClick r:id="rId7"/>
              </a:rPr>
              <a:t>10.1037/0003-066X.62.4.271</a:t>
            </a:r>
            <a:r>
              <a:rPr lang="en-US" sz="4000" dirty="0"/>
              <a:t>.</a:t>
            </a:r>
          </a:p>
          <a:p>
            <a:r>
              <a:rPr lang="en-US" sz="4000" dirty="0"/>
              <a:t>Torres-Harding, Susan R., et al. “The Racial Microaggressions Scale (RMAS): A New Scale to Measure Experiences of Racial Microaggressions in People of Color.” </a:t>
            </a:r>
            <a:r>
              <a:rPr lang="en-US" sz="4000" i="1" dirty="0"/>
              <a:t>Cultural Diversity and Ethnic Minority Psychology</a:t>
            </a:r>
            <a:r>
              <a:rPr lang="en-US" sz="4000" dirty="0"/>
              <a:t>, vol. 18, no. 2, 2012, pp. 153–64. </a:t>
            </a:r>
            <a:r>
              <a:rPr lang="en-US" sz="4000" i="1" dirty="0" err="1"/>
              <a:t>Crossref</a:t>
            </a:r>
            <a:r>
              <a:rPr lang="en-US" sz="4000" dirty="0"/>
              <a:t>, doi:</a:t>
            </a:r>
            <a:r>
              <a:rPr lang="en-US" sz="4000" u="sng" dirty="0">
                <a:hlinkClick r:id="rId8"/>
              </a:rPr>
              <a:t>10.1037/a0027658</a:t>
            </a:r>
            <a:r>
              <a:rPr lang="en-US" sz="4000" dirty="0"/>
              <a:t>. Nov. 2017, pp. 668–91. </a:t>
            </a:r>
            <a:r>
              <a:rPr lang="en-US" sz="4000" i="1" dirty="0"/>
              <a:t>link-springer-</a:t>
            </a:r>
            <a:r>
              <a:rPr lang="en-US" sz="4000" i="1" dirty="0" err="1"/>
              <a:t>com.turing.library.northwestern.edu</a:t>
            </a:r>
            <a:r>
              <a:rPr lang="en-US" sz="4000" dirty="0"/>
              <a:t>, doi:</a:t>
            </a:r>
            <a:r>
              <a:rPr lang="en-US" sz="4000" u="sng" dirty="0">
                <a:hlinkClick r:id="rId9"/>
              </a:rPr>
              <a:t>10.1007/s11256-017-0414-0</a:t>
            </a:r>
            <a:r>
              <a:rPr lang="en-US" sz="4000" dirty="0"/>
              <a:t>.</a:t>
            </a:r>
            <a:br>
              <a:rPr lang="en-US" sz="4000" dirty="0"/>
            </a:br>
            <a:br>
              <a:rPr lang="en-US" sz="4000" dirty="0"/>
            </a:br>
            <a:br>
              <a:rPr lang="en-US" sz="4000" dirty="0"/>
            </a:br>
            <a:br>
              <a:rPr lang="en-US" sz="4000" dirty="0"/>
            </a:br>
            <a:br>
              <a:rPr lang="en-US" sz="4000" dirty="0"/>
            </a:br>
            <a:br>
              <a:rPr lang="en-US" dirty="0"/>
            </a:br>
            <a:endParaRPr lang="en-US" dirty="0"/>
          </a:p>
        </p:txBody>
      </p:sp>
    </p:spTree>
    <p:extLst>
      <p:ext uri="{BB962C8B-B14F-4D97-AF65-F5344CB8AC3E}">
        <p14:creationId xmlns:p14="http://schemas.microsoft.com/office/powerpoint/2010/main" val="28927581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10753</TotalTime>
  <Words>515</Words>
  <Application>Microsoft Macintosh PowerPoint</Application>
  <PresentationFormat>Widescreen</PresentationFormat>
  <Paragraphs>69</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Century Gothic</vt:lpstr>
      <vt:lpstr>Wingdings 3</vt:lpstr>
      <vt:lpstr>Ion Boardroom</vt:lpstr>
      <vt:lpstr>How do microaggressions impact the experiences of undergraduate Black students at Northwestern University?</vt:lpstr>
      <vt:lpstr>Microaggressions?</vt:lpstr>
      <vt:lpstr>Literature Review</vt:lpstr>
      <vt:lpstr>Limitations of current research</vt:lpstr>
      <vt:lpstr>PowerPoint Presentation</vt:lpstr>
      <vt:lpstr>Procedure</vt:lpstr>
      <vt:lpstr>Going Forward</vt:lpstr>
      <vt:lpstr>I would like to extend a thank you to everyone involved with this program. Thank you Professor Vaughn, Professor Dominguez, Professor Hatch, Dean Finn, Mrs. Pingry, and Mr. Posner. Thank you all for you effort, time, and mentorship.</vt:lpstr>
      <vt:lpstr>Works Cited/ Works Referenced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of Microaggressions within Higher Education</dc:title>
  <dc:creator>Taylor Nicole Bolding</dc:creator>
  <cp:lastModifiedBy>Taylor Nicole Bolding</cp:lastModifiedBy>
  <cp:revision>15</cp:revision>
  <dcterms:created xsi:type="dcterms:W3CDTF">2018-08-08T06:42:51Z</dcterms:created>
  <dcterms:modified xsi:type="dcterms:W3CDTF">2018-08-16T21:07:35Z</dcterms:modified>
</cp:coreProperties>
</file>