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14"/>
  </p:notesMasterIdLst>
  <p:sldIdLst>
    <p:sldId id="256" r:id="rId2"/>
    <p:sldId id="288" r:id="rId3"/>
    <p:sldId id="285" r:id="rId4"/>
    <p:sldId id="290" r:id="rId5"/>
    <p:sldId id="291" r:id="rId6"/>
    <p:sldId id="293" r:id="rId7"/>
    <p:sldId id="295" r:id="rId8"/>
    <p:sldId id="296" r:id="rId9"/>
    <p:sldId id="297" r:id="rId10"/>
    <p:sldId id="298" r:id="rId11"/>
    <p:sldId id="299" r:id="rId12"/>
    <p:sldId id="300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6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4B903F0-24F2-4F60-83DE-833C0349C5D2}">
  <a:tblStyle styleId="{04B903F0-24F2-4F60-83DE-833C0349C5D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4"/>
    <p:restoredTop sz="92587"/>
  </p:normalViewPr>
  <p:slideViewPr>
    <p:cSldViewPr snapToGrid="0" snapToObjects="1">
      <p:cViewPr>
        <p:scale>
          <a:sx n="100" d="100"/>
          <a:sy n="100" d="100"/>
        </p:scale>
        <p:origin x="14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jacobwu/Desktop/Posner/Combined%2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/jacobwu/Desktop/Posner/Combined%2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/Users/jacobwu/Desktop/Posner/Combined%20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/Users/jacobwu/Desktop/Posner/Combined%20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//Users/jacobwu/Desktop/Posner/Combined%20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//Users/jacobwu/Desktop/Posner/Combined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'Number of Speeches'!$B$59</c:f>
              <c:strCache>
                <c:ptCount val="1"/>
                <c:pt idx="0">
                  <c:v>Number of Speeches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erif" charset="0"/>
                    <a:ea typeface="PT Serif" charset="0"/>
                    <a:cs typeface="PT Serif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'Number of Speeches'!$A$60:$A$74</c:f>
              <c:strCache>
                <c:ptCount val="15"/>
                <c:pt idx="0">
                  <c:v>George Washington</c:v>
                </c:pt>
                <c:pt idx="1">
                  <c:v>John Adams</c:v>
                </c:pt>
                <c:pt idx="2">
                  <c:v>Thomas Jefferson</c:v>
                </c:pt>
                <c:pt idx="3">
                  <c:v>James Madison</c:v>
                </c:pt>
                <c:pt idx="4">
                  <c:v>James Monroe</c:v>
                </c:pt>
                <c:pt idx="5">
                  <c:v>John Quincy Adams</c:v>
                </c:pt>
                <c:pt idx="6">
                  <c:v>Andrew Jackson</c:v>
                </c:pt>
                <c:pt idx="7">
                  <c:v>Martin van Buren</c:v>
                </c:pt>
                <c:pt idx="8">
                  <c:v>William Henry Harrison</c:v>
                </c:pt>
                <c:pt idx="9">
                  <c:v>John Tyler</c:v>
                </c:pt>
                <c:pt idx="10">
                  <c:v>James Polk</c:v>
                </c:pt>
                <c:pt idx="11">
                  <c:v>Zachary Taylor</c:v>
                </c:pt>
                <c:pt idx="12">
                  <c:v>Millard Fillmore</c:v>
                </c:pt>
                <c:pt idx="13">
                  <c:v>Franklin Pierce</c:v>
                </c:pt>
                <c:pt idx="14">
                  <c:v>James Buchanan</c:v>
                </c:pt>
              </c:strCache>
            </c:strRef>
          </c:cat>
          <c:val>
            <c:numRef>
              <c:f>'Number of Speeches'!$B$60:$B$74</c:f>
              <c:numCache>
                <c:formatCode>General</c:formatCode>
                <c:ptCount val="1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2.0</c:v>
                </c:pt>
                <c:pt idx="5">
                  <c:v>1.0</c:v>
                </c:pt>
                <c:pt idx="6">
                  <c:v>0.0</c:v>
                </c:pt>
                <c:pt idx="7">
                  <c:v>1.0</c:v>
                </c:pt>
                <c:pt idx="8">
                  <c:v>0.0</c:v>
                </c:pt>
                <c:pt idx="9">
                  <c:v>2.0</c:v>
                </c:pt>
                <c:pt idx="10">
                  <c:v>0.0</c:v>
                </c:pt>
                <c:pt idx="11">
                  <c:v>0.0</c:v>
                </c:pt>
                <c:pt idx="12">
                  <c:v>2.0</c:v>
                </c:pt>
                <c:pt idx="13">
                  <c:v>3.0</c:v>
                </c:pt>
                <c:pt idx="14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703024192"/>
        <c:axId val="-1541187680"/>
      </c:barChart>
      <c:catAx>
        <c:axId val="-170302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erif" charset="0"/>
                <a:ea typeface="PT Serif" charset="0"/>
                <a:cs typeface="PT Serif" charset="0"/>
              </a:defRPr>
            </a:pPr>
            <a:endParaRPr lang="en-US"/>
          </a:p>
        </c:txPr>
        <c:crossAx val="-1541187680"/>
        <c:crosses val="autoZero"/>
        <c:auto val="1"/>
        <c:lblAlgn val="ctr"/>
        <c:lblOffset val="100"/>
        <c:noMultiLvlLbl val="0"/>
      </c:catAx>
      <c:valAx>
        <c:axId val="-1541187680"/>
        <c:scaling>
          <c:orientation val="minMax"/>
          <c:max val="3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erif" charset="0"/>
                <a:ea typeface="PT Serif" charset="0"/>
                <a:cs typeface="PT Serif" charset="0"/>
              </a:defRPr>
            </a:pPr>
            <a:endParaRPr lang="en-US"/>
          </a:p>
        </c:txPr>
        <c:crossAx val="-1703024192"/>
        <c:crosses val="autoZero"/>
        <c:crossBetween val="between"/>
        <c:majorUnit val="1.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'Number of Speeches'!$B$59</c:f>
              <c:strCache>
                <c:ptCount val="1"/>
                <c:pt idx="0">
                  <c:v>Number of Speeches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erif" charset="0"/>
                    <a:ea typeface="PT Serif" charset="0"/>
                    <a:cs typeface="PT Serif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'Number of Speeches'!$A$60:$A$90</c:f>
              <c:strCache>
                <c:ptCount val="31"/>
                <c:pt idx="0">
                  <c:v>George Washington</c:v>
                </c:pt>
                <c:pt idx="1">
                  <c:v>John Adams</c:v>
                </c:pt>
                <c:pt idx="2">
                  <c:v>Thomas Jefferson</c:v>
                </c:pt>
                <c:pt idx="3">
                  <c:v>James Madison</c:v>
                </c:pt>
                <c:pt idx="4">
                  <c:v>James Monroe</c:v>
                </c:pt>
                <c:pt idx="5">
                  <c:v>John Quincy Adams</c:v>
                </c:pt>
                <c:pt idx="6">
                  <c:v>Andrew Jackson</c:v>
                </c:pt>
                <c:pt idx="7">
                  <c:v>Martin van Buren</c:v>
                </c:pt>
                <c:pt idx="8">
                  <c:v>William Henry Harrison</c:v>
                </c:pt>
                <c:pt idx="9">
                  <c:v>John Tyler</c:v>
                </c:pt>
                <c:pt idx="10">
                  <c:v>James Polk</c:v>
                </c:pt>
                <c:pt idx="11">
                  <c:v>Zachary Taylor</c:v>
                </c:pt>
                <c:pt idx="12">
                  <c:v>Millard Fillmore</c:v>
                </c:pt>
                <c:pt idx="13">
                  <c:v>Franklin Pierce</c:v>
                </c:pt>
                <c:pt idx="14">
                  <c:v>James Buchanan</c:v>
                </c:pt>
                <c:pt idx="15">
                  <c:v>Abraham Lincoln</c:v>
                </c:pt>
                <c:pt idx="16">
                  <c:v>Andrew Johnson</c:v>
                </c:pt>
                <c:pt idx="17">
                  <c:v>Ulysses S. Grant</c:v>
                </c:pt>
                <c:pt idx="18">
                  <c:v>Rutherford B. Hayes</c:v>
                </c:pt>
                <c:pt idx="19">
                  <c:v>James A. Garfield</c:v>
                </c:pt>
                <c:pt idx="20">
                  <c:v>Chester A. Arthur</c:v>
                </c:pt>
                <c:pt idx="21">
                  <c:v>Grover Cleveland</c:v>
                </c:pt>
                <c:pt idx="22">
                  <c:v>Benjamin Harrison</c:v>
                </c:pt>
                <c:pt idx="23">
                  <c:v>Grover Cleveland</c:v>
                </c:pt>
                <c:pt idx="24">
                  <c:v>William McKinley</c:v>
                </c:pt>
                <c:pt idx="25">
                  <c:v>Theodore Roosevelt</c:v>
                </c:pt>
                <c:pt idx="26">
                  <c:v>William Howard Taft</c:v>
                </c:pt>
                <c:pt idx="27">
                  <c:v>Woodrow Wilson</c:v>
                </c:pt>
                <c:pt idx="28">
                  <c:v>Warren Harding</c:v>
                </c:pt>
                <c:pt idx="29">
                  <c:v>Calvin Coolidge</c:v>
                </c:pt>
                <c:pt idx="30">
                  <c:v>Herbert Hoover</c:v>
                </c:pt>
              </c:strCache>
            </c:strRef>
          </c:cat>
          <c:val>
            <c:numRef>
              <c:f>'Number of Speeches'!$B$60:$B$90</c:f>
              <c:numCache>
                <c:formatCode>General</c:formatCode>
                <c:ptCount val="3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2.0</c:v>
                </c:pt>
                <c:pt idx="5">
                  <c:v>1.0</c:v>
                </c:pt>
                <c:pt idx="6">
                  <c:v>0.0</c:v>
                </c:pt>
                <c:pt idx="7">
                  <c:v>1.0</c:v>
                </c:pt>
                <c:pt idx="8">
                  <c:v>0.0</c:v>
                </c:pt>
                <c:pt idx="9">
                  <c:v>2.0</c:v>
                </c:pt>
                <c:pt idx="10">
                  <c:v>0.0</c:v>
                </c:pt>
                <c:pt idx="11">
                  <c:v>0.0</c:v>
                </c:pt>
                <c:pt idx="12">
                  <c:v>2.0</c:v>
                </c:pt>
                <c:pt idx="13">
                  <c:v>3.0</c:v>
                </c:pt>
                <c:pt idx="14">
                  <c:v>3.0</c:v>
                </c:pt>
                <c:pt idx="15">
                  <c:v>13.0</c:v>
                </c:pt>
                <c:pt idx="16">
                  <c:v>15.0</c:v>
                </c:pt>
                <c:pt idx="17">
                  <c:v>9.0</c:v>
                </c:pt>
                <c:pt idx="18">
                  <c:v>4.0</c:v>
                </c:pt>
                <c:pt idx="19">
                  <c:v>1.0</c:v>
                </c:pt>
                <c:pt idx="20">
                  <c:v>2.0</c:v>
                </c:pt>
                <c:pt idx="21">
                  <c:v>3.0</c:v>
                </c:pt>
                <c:pt idx="22">
                  <c:v>5.0</c:v>
                </c:pt>
                <c:pt idx="23">
                  <c:v>3.0</c:v>
                </c:pt>
                <c:pt idx="24">
                  <c:v>2.0</c:v>
                </c:pt>
                <c:pt idx="25">
                  <c:v>5.0</c:v>
                </c:pt>
                <c:pt idx="26">
                  <c:v>5.0</c:v>
                </c:pt>
                <c:pt idx="27">
                  <c:v>5.0</c:v>
                </c:pt>
                <c:pt idx="28">
                  <c:v>1.0</c:v>
                </c:pt>
                <c:pt idx="29">
                  <c:v>10.0</c:v>
                </c:pt>
                <c:pt idx="30">
                  <c:v>24.0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-1710982976"/>
        <c:axId val="-1713523376"/>
      </c:barChart>
      <c:catAx>
        <c:axId val="-171098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erif" charset="0"/>
                <a:ea typeface="PT Serif" charset="0"/>
                <a:cs typeface="PT Serif" charset="0"/>
              </a:defRPr>
            </a:pPr>
            <a:endParaRPr lang="en-US"/>
          </a:p>
        </c:txPr>
        <c:crossAx val="-1713523376"/>
        <c:crosses val="autoZero"/>
        <c:auto val="1"/>
        <c:lblAlgn val="ctr"/>
        <c:lblOffset val="100"/>
        <c:noMultiLvlLbl val="0"/>
      </c:catAx>
      <c:valAx>
        <c:axId val="-1713523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erif" charset="0"/>
                <a:ea typeface="PT Serif" charset="0"/>
                <a:cs typeface="PT Serif" charset="0"/>
              </a:defRPr>
            </a:pPr>
            <a:endParaRPr lang="en-US"/>
          </a:p>
        </c:txPr>
        <c:crossAx val="-171098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Tone!$B$55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erif" charset="0"/>
                    <a:ea typeface="PT Serif" charset="0"/>
                    <a:cs typeface="PT Serif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Tone!$A$56:$A$86</c:f>
              <c:strCache>
                <c:ptCount val="31"/>
                <c:pt idx="0">
                  <c:v>George Washington</c:v>
                </c:pt>
                <c:pt idx="1">
                  <c:v>John Adams</c:v>
                </c:pt>
                <c:pt idx="2">
                  <c:v>Thomas Jefferson</c:v>
                </c:pt>
                <c:pt idx="3">
                  <c:v>James Madison</c:v>
                </c:pt>
                <c:pt idx="4">
                  <c:v>James Monroe</c:v>
                </c:pt>
                <c:pt idx="5">
                  <c:v>John Quincy Adams</c:v>
                </c:pt>
                <c:pt idx="6">
                  <c:v>Andrew Jackson</c:v>
                </c:pt>
                <c:pt idx="7">
                  <c:v>Martin van Buren</c:v>
                </c:pt>
                <c:pt idx="8">
                  <c:v>William Henry Harrison</c:v>
                </c:pt>
                <c:pt idx="9">
                  <c:v>John Tyler</c:v>
                </c:pt>
                <c:pt idx="10">
                  <c:v>James Polk</c:v>
                </c:pt>
                <c:pt idx="11">
                  <c:v>Zachary Taylor</c:v>
                </c:pt>
                <c:pt idx="12">
                  <c:v>Millard Fillmore</c:v>
                </c:pt>
                <c:pt idx="13">
                  <c:v>Franklin Pierce</c:v>
                </c:pt>
                <c:pt idx="14">
                  <c:v>James Buchanan</c:v>
                </c:pt>
                <c:pt idx="15">
                  <c:v>Abraham Lincoln</c:v>
                </c:pt>
                <c:pt idx="16">
                  <c:v>Andrew Johnson</c:v>
                </c:pt>
                <c:pt idx="17">
                  <c:v>Ulysses S. Grant</c:v>
                </c:pt>
                <c:pt idx="18">
                  <c:v>Rutherford B. Hayes</c:v>
                </c:pt>
                <c:pt idx="19">
                  <c:v>James A. Garfield</c:v>
                </c:pt>
                <c:pt idx="20">
                  <c:v>Chester A. Arthur</c:v>
                </c:pt>
                <c:pt idx="21">
                  <c:v>Grover Cleveland</c:v>
                </c:pt>
                <c:pt idx="22">
                  <c:v>Benjamin Harrison</c:v>
                </c:pt>
                <c:pt idx="23">
                  <c:v>Grover Cleveland</c:v>
                </c:pt>
                <c:pt idx="24">
                  <c:v>William McKinley</c:v>
                </c:pt>
                <c:pt idx="25">
                  <c:v>Theodore Roosevelt</c:v>
                </c:pt>
                <c:pt idx="26">
                  <c:v>William Howard Taft</c:v>
                </c:pt>
                <c:pt idx="27">
                  <c:v>Woodrow Wilson</c:v>
                </c:pt>
                <c:pt idx="28">
                  <c:v>Warren Harding</c:v>
                </c:pt>
                <c:pt idx="29">
                  <c:v>Calvin Coolidge</c:v>
                </c:pt>
                <c:pt idx="30">
                  <c:v>Herbert Hoover</c:v>
                </c:pt>
              </c:strCache>
            </c:strRef>
          </c:cat>
          <c:val>
            <c:numRef>
              <c:f>Tone!$B$56:$B$86</c:f>
              <c:numCache>
                <c:formatCode>General</c:formatCode>
                <c:ptCount val="31"/>
                <c:pt idx="13">
                  <c:v>1.0</c:v>
                </c:pt>
                <c:pt idx="15">
                  <c:v>2.0</c:v>
                </c:pt>
                <c:pt idx="16">
                  <c:v>6.0</c:v>
                </c:pt>
                <c:pt idx="17">
                  <c:v>3.0</c:v>
                </c:pt>
                <c:pt idx="21">
                  <c:v>1.0</c:v>
                </c:pt>
                <c:pt idx="25">
                  <c:v>2.0</c:v>
                </c:pt>
                <c:pt idx="27">
                  <c:v>1.0</c:v>
                </c:pt>
                <c:pt idx="30">
                  <c:v>1.0</c:v>
                </c:pt>
              </c:numCache>
            </c:numRef>
          </c:val>
        </c:ser>
        <c:ser>
          <c:idx val="1"/>
          <c:order val="1"/>
          <c:tx>
            <c:strRef>
              <c:f>Tone!$C$55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erif" charset="0"/>
                    <a:ea typeface="PT Serif" charset="0"/>
                    <a:cs typeface="PT Serif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Tone!$A$56:$A$86</c:f>
              <c:strCache>
                <c:ptCount val="31"/>
                <c:pt idx="0">
                  <c:v>George Washington</c:v>
                </c:pt>
                <c:pt idx="1">
                  <c:v>John Adams</c:v>
                </c:pt>
                <c:pt idx="2">
                  <c:v>Thomas Jefferson</c:v>
                </c:pt>
                <c:pt idx="3">
                  <c:v>James Madison</c:v>
                </c:pt>
                <c:pt idx="4">
                  <c:v>James Monroe</c:v>
                </c:pt>
                <c:pt idx="5">
                  <c:v>John Quincy Adams</c:v>
                </c:pt>
                <c:pt idx="6">
                  <c:v>Andrew Jackson</c:v>
                </c:pt>
                <c:pt idx="7">
                  <c:v>Martin van Buren</c:v>
                </c:pt>
                <c:pt idx="8">
                  <c:v>William Henry Harrison</c:v>
                </c:pt>
                <c:pt idx="9">
                  <c:v>John Tyler</c:v>
                </c:pt>
                <c:pt idx="10">
                  <c:v>James Polk</c:v>
                </c:pt>
                <c:pt idx="11">
                  <c:v>Zachary Taylor</c:v>
                </c:pt>
                <c:pt idx="12">
                  <c:v>Millard Fillmore</c:v>
                </c:pt>
                <c:pt idx="13">
                  <c:v>Franklin Pierce</c:v>
                </c:pt>
                <c:pt idx="14">
                  <c:v>James Buchanan</c:v>
                </c:pt>
                <c:pt idx="15">
                  <c:v>Abraham Lincoln</c:v>
                </c:pt>
                <c:pt idx="16">
                  <c:v>Andrew Johnson</c:v>
                </c:pt>
                <c:pt idx="17">
                  <c:v>Ulysses S. Grant</c:v>
                </c:pt>
                <c:pt idx="18">
                  <c:v>Rutherford B. Hayes</c:v>
                </c:pt>
                <c:pt idx="19">
                  <c:v>James A. Garfield</c:v>
                </c:pt>
                <c:pt idx="20">
                  <c:v>Chester A. Arthur</c:v>
                </c:pt>
                <c:pt idx="21">
                  <c:v>Grover Cleveland</c:v>
                </c:pt>
                <c:pt idx="22">
                  <c:v>Benjamin Harrison</c:v>
                </c:pt>
                <c:pt idx="23">
                  <c:v>Grover Cleveland</c:v>
                </c:pt>
                <c:pt idx="24">
                  <c:v>William McKinley</c:v>
                </c:pt>
                <c:pt idx="25">
                  <c:v>Theodore Roosevelt</c:v>
                </c:pt>
                <c:pt idx="26">
                  <c:v>William Howard Taft</c:v>
                </c:pt>
                <c:pt idx="27">
                  <c:v>Woodrow Wilson</c:v>
                </c:pt>
                <c:pt idx="28">
                  <c:v>Warren Harding</c:v>
                </c:pt>
                <c:pt idx="29">
                  <c:v>Calvin Coolidge</c:v>
                </c:pt>
                <c:pt idx="30">
                  <c:v>Herbert Hoover</c:v>
                </c:pt>
              </c:strCache>
            </c:strRef>
          </c:cat>
          <c:val>
            <c:numRef>
              <c:f>Tone!$C$56:$C$86</c:f>
              <c:numCache>
                <c:formatCode>General</c:formatCode>
                <c:ptCount val="31"/>
                <c:pt idx="4">
                  <c:v>2.0</c:v>
                </c:pt>
                <c:pt idx="5">
                  <c:v>1.0</c:v>
                </c:pt>
                <c:pt idx="7">
                  <c:v>1.0</c:v>
                </c:pt>
                <c:pt idx="9">
                  <c:v>2.0</c:v>
                </c:pt>
                <c:pt idx="12">
                  <c:v>2.0</c:v>
                </c:pt>
                <c:pt idx="13">
                  <c:v>2.0</c:v>
                </c:pt>
                <c:pt idx="14">
                  <c:v>3.0</c:v>
                </c:pt>
                <c:pt idx="15">
                  <c:v>7.0</c:v>
                </c:pt>
                <c:pt idx="16">
                  <c:v>7.0</c:v>
                </c:pt>
                <c:pt idx="17">
                  <c:v>3.0</c:v>
                </c:pt>
                <c:pt idx="18">
                  <c:v>1.0</c:v>
                </c:pt>
                <c:pt idx="19">
                  <c:v>1.0</c:v>
                </c:pt>
                <c:pt idx="20">
                  <c:v>2.0</c:v>
                </c:pt>
                <c:pt idx="21">
                  <c:v>1.0</c:v>
                </c:pt>
                <c:pt idx="22">
                  <c:v>2.0</c:v>
                </c:pt>
                <c:pt idx="23">
                  <c:v>3.0</c:v>
                </c:pt>
                <c:pt idx="24">
                  <c:v>2.0</c:v>
                </c:pt>
                <c:pt idx="25">
                  <c:v>3.0</c:v>
                </c:pt>
                <c:pt idx="26">
                  <c:v>5.0</c:v>
                </c:pt>
                <c:pt idx="29">
                  <c:v>3.0</c:v>
                </c:pt>
                <c:pt idx="30">
                  <c:v>8.0</c:v>
                </c:pt>
              </c:numCache>
            </c:numRef>
          </c:val>
        </c:ser>
        <c:ser>
          <c:idx val="2"/>
          <c:order val="2"/>
          <c:tx>
            <c:strRef>
              <c:f>Tone!$D$55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erif" charset="0"/>
                    <a:ea typeface="PT Serif" charset="0"/>
                    <a:cs typeface="PT Serif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Tone!$A$56:$A$86</c:f>
              <c:strCache>
                <c:ptCount val="31"/>
                <c:pt idx="0">
                  <c:v>George Washington</c:v>
                </c:pt>
                <c:pt idx="1">
                  <c:v>John Adams</c:v>
                </c:pt>
                <c:pt idx="2">
                  <c:v>Thomas Jefferson</c:v>
                </c:pt>
                <c:pt idx="3">
                  <c:v>James Madison</c:v>
                </c:pt>
                <c:pt idx="4">
                  <c:v>James Monroe</c:v>
                </c:pt>
                <c:pt idx="5">
                  <c:v>John Quincy Adams</c:v>
                </c:pt>
                <c:pt idx="6">
                  <c:v>Andrew Jackson</c:v>
                </c:pt>
                <c:pt idx="7">
                  <c:v>Martin van Buren</c:v>
                </c:pt>
                <c:pt idx="8">
                  <c:v>William Henry Harrison</c:v>
                </c:pt>
                <c:pt idx="9">
                  <c:v>John Tyler</c:v>
                </c:pt>
                <c:pt idx="10">
                  <c:v>James Polk</c:v>
                </c:pt>
                <c:pt idx="11">
                  <c:v>Zachary Taylor</c:v>
                </c:pt>
                <c:pt idx="12">
                  <c:v>Millard Fillmore</c:v>
                </c:pt>
                <c:pt idx="13">
                  <c:v>Franklin Pierce</c:v>
                </c:pt>
                <c:pt idx="14">
                  <c:v>James Buchanan</c:v>
                </c:pt>
                <c:pt idx="15">
                  <c:v>Abraham Lincoln</c:v>
                </c:pt>
                <c:pt idx="16">
                  <c:v>Andrew Johnson</c:v>
                </c:pt>
                <c:pt idx="17">
                  <c:v>Ulysses S. Grant</c:v>
                </c:pt>
                <c:pt idx="18">
                  <c:v>Rutherford B. Hayes</c:v>
                </c:pt>
                <c:pt idx="19">
                  <c:v>James A. Garfield</c:v>
                </c:pt>
                <c:pt idx="20">
                  <c:v>Chester A. Arthur</c:v>
                </c:pt>
                <c:pt idx="21">
                  <c:v>Grover Cleveland</c:v>
                </c:pt>
                <c:pt idx="22">
                  <c:v>Benjamin Harrison</c:v>
                </c:pt>
                <c:pt idx="23">
                  <c:v>Grover Cleveland</c:v>
                </c:pt>
                <c:pt idx="24">
                  <c:v>William McKinley</c:v>
                </c:pt>
                <c:pt idx="25">
                  <c:v>Theodore Roosevelt</c:v>
                </c:pt>
                <c:pt idx="26">
                  <c:v>William Howard Taft</c:v>
                </c:pt>
                <c:pt idx="27">
                  <c:v>Woodrow Wilson</c:v>
                </c:pt>
                <c:pt idx="28">
                  <c:v>Warren Harding</c:v>
                </c:pt>
                <c:pt idx="29">
                  <c:v>Calvin Coolidge</c:v>
                </c:pt>
                <c:pt idx="30">
                  <c:v>Herbert Hoover</c:v>
                </c:pt>
              </c:strCache>
            </c:strRef>
          </c:cat>
          <c:val>
            <c:numRef>
              <c:f>Tone!$D$56:$D$86</c:f>
              <c:numCache>
                <c:formatCode>General</c:formatCode>
                <c:ptCount val="31"/>
                <c:pt idx="15">
                  <c:v>4.0</c:v>
                </c:pt>
                <c:pt idx="16">
                  <c:v>2.0</c:v>
                </c:pt>
                <c:pt idx="17">
                  <c:v>3.0</c:v>
                </c:pt>
                <c:pt idx="18">
                  <c:v>3.0</c:v>
                </c:pt>
                <c:pt idx="21">
                  <c:v>1.0</c:v>
                </c:pt>
                <c:pt idx="22">
                  <c:v>3.0</c:v>
                </c:pt>
                <c:pt idx="27">
                  <c:v>4.0</c:v>
                </c:pt>
                <c:pt idx="28">
                  <c:v>1.0</c:v>
                </c:pt>
                <c:pt idx="29">
                  <c:v>7.0</c:v>
                </c:pt>
                <c:pt idx="30">
                  <c:v>15.0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537877232"/>
        <c:axId val="-1541156320"/>
      </c:barChart>
      <c:catAx>
        <c:axId val="-153787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erif" charset="0"/>
                <a:ea typeface="PT Serif" charset="0"/>
                <a:cs typeface="PT Serif" charset="0"/>
              </a:defRPr>
            </a:pPr>
            <a:endParaRPr lang="en-US"/>
          </a:p>
        </c:txPr>
        <c:crossAx val="-1541156320"/>
        <c:crosses val="autoZero"/>
        <c:auto val="1"/>
        <c:lblAlgn val="ctr"/>
        <c:lblOffset val="100"/>
        <c:noMultiLvlLbl val="0"/>
      </c:catAx>
      <c:valAx>
        <c:axId val="-1541156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erif" charset="0"/>
                <a:ea typeface="PT Serif" charset="0"/>
                <a:cs typeface="PT Serif" charset="0"/>
              </a:defRPr>
            </a:pPr>
            <a:endParaRPr lang="en-US"/>
          </a:p>
        </c:txPr>
        <c:crossAx val="-1537877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Serif" charset="0"/>
              <a:ea typeface="PT Serif" charset="0"/>
              <a:cs typeface="PT Serif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'Ref to Unequal Cit'!$B$55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erif" charset="0"/>
                    <a:ea typeface="PT Serif" charset="0"/>
                    <a:cs typeface="PT Serif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'Ref to Unequal Cit'!$A$56:$A$86</c:f>
              <c:strCache>
                <c:ptCount val="31"/>
                <c:pt idx="0">
                  <c:v>George Washington</c:v>
                </c:pt>
                <c:pt idx="1">
                  <c:v>John Adams</c:v>
                </c:pt>
                <c:pt idx="2">
                  <c:v>Thomas Jefferson</c:v>
                </c:pt>
                <c:pt idx="3">
                  <c:v>James Madison</c:v>
                </c:pt>
                <c:pt idx="4">
                  <c:v>James Monroe</c:v>
                </c:pt>
                <c:pt idx="5">
                  <c:v>John Quincy Adams</c:v>
                </c:pt>
                <c:pt idx="6">
                  <c:v>Andrew Jackson</c:v>
                </c:pt>
                <c:pt idx="7">
                  <c:v>Martin van Buren</c:v>
                </c:pt>
                <c:pt idx="8">
                  <c:v>William Henry Harrison</c:v>
                </c:pt>
                <c:pt idx="9">
                  <c:v>John Tyler</c:v>
                </c:pt>
                <c:pt idx="10">
                  <c:v>James Polk</c:v>
                </c:pt>
                <c:pt idx="11">
                  <c:v>Zachary Taylor</c:v>
                </c:pt>
                <c:pt idx="12">
                  <c:v>Millard Fillmore</c:v>
                </c:pt>
                <c:pt idx="13">
                  <c:v>Franklin Pierce</c:v>
                </c:pt>
                <c:pt idx="14">
                  <c:v>James Buchanan</c:v>
                </c:pt>
                <c:pt idx="15">
                  <c:v>Abraham Lincoln</c:v>
                </c:pt>
                <c:pt idx="16">
                  <c:v>Andrew Johnson</c:v>
                </c:pt>
                <c:pt idx="17">
                  <c:v>Ulysses S. Grant</c:v>
                </c:pt>
                <c:pt idx="18">
                  <c:v>Rutherford B. Hayes</c:v>
                </c:pt>
                <c:pt idx="19">
                  <c:v>James A. Garfield</c:v>
                </c:pt>
                <c:pt idx="20">
                  <c:v>Chester A. Arthur</c:v>
                </c:pt>
                <c:pt idx="21">
                  <c:v>Grover Cleveland</c:v>
                </c:pt>
                <c:pt idx="22">
                  <c:v>Benjamin Harrison</c:v>
                </c:pt>
                <c:pt idx="23">
                  <c:v>Grover Cleveland</c:v>
                </c:pt>
                <c:pt idx="24">
                  <c:v>William McKinley</c:v>
                </c:pt>
                <c:pt idx="25">
                  <c:v>Theodore Roosevelt</c:v>
                </c:pt>
                <c:pt idx="26">
                  <c:v>William Howard Taft</c:v>
                </c:pt>
                <c:pt idx="27">
                  <c:v>Woodrow Wilson</c:v>
                </c:pt>
                <c:pt idx="28">
                  <c:v>Warren Harding</c:v>
                </c:pt>
                <c:pt idx="29">
                  <c:v>Calvin Coolidge</c:v>
                </c:pt>
                <c:pt idx="30">
                  <c:v>Herbert Hoover</c:v>
                </c:pt>
              </c:strCache>
            </c:strRef>
          </c:cat>
          <c:val>
            <c:numRef>
              <c:f>'Ref to Unequal Cit'!$B$56:$B$86</c:f>
              <c:numCache>
                <c:formatCode>General</c:formatCode>
                <c:ptCount val="31"/>
                <c:pt idx="4">
                  <c:v>2.0</c:v>
                </c:pt>
                <c:pt idx="5">
                  <c:v>1.0</c:v>
                </c:pt>
                <c:pt idx="7">
                  <c:v>1.0</c:v>
                </c:pt>
                <c:pt idx="9">
                  <c:v>2.0</c:v>
                </c:pt>
                <c:pt idx="12">
                  <c:v>2.0</c:v>
                </c:pt>
                <c:pt idx="14">
                  <c:v>3.0</c:v>
                </c:pt>
                <c:pt idx="15">
                  <c:v>9.0</c:v>
                </c:pt>
                <c:pt idx="16">
                  <c:v>4.0</c:v>
                </c:pt>
                <c:pt idx="17">
                  <c:v>3.0</c:v>
                </c:pt>
                <c:pt idx="20">
                  <c:v>1.0</c:v>
                </c:pt>
                <c:pt idx="21">
                  <c:v>3.0</c:v>
                </c:pt>
                <c:pt idx="22">
                  <c:v>1.0</c:v>
                </c:pt>
                <c:pt idx="23">
                  <c:v>3.0</c:v>
                </c:pt>
                <c:pt idx="24">
                  <c:v>2.0</c:v>
                </c:pt>
                <c:pt idx="25">
                  <c:v>5.0</c:v>
                </c:pt>
                <c:pt idx="26">
                  <c:v>2.0</c:v>
                </c:pt>
                <c:pt idx="27">
                  <c:v>5.0</c:v>
                </c:pt>
                <c:pt idx="28">
                  <c:v>1.0</c:v>
                </c:pt>
                <c:pt idx="29">
                  <c:v>8.0</c:v>
                </c:pt>
                <c:pt idx="30">
                  <c:v>23.0</c:v>
                </c:pt>
              </c:numCache>
            </c:numRef>
          </c:val>
        </c:ser>
        <c:ser>
          <c:idx val="1"/>
          <c:order val="1"/>
          <c:tx>
            <c:strRef>
              <c:f>'Ref to Unequal Cit'!$C$55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erif" charset="0"/>
                    <a:ea typeface="PT Serif" charset="0"/>
                    <a:cs typeface="PT Serif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'Ref to Unequal Cit'!$A$56:$A$86</c:f>
              <c:strCache>
                <c:ptCount val="31"/>
                <c:pt idx="0">
                  <c:v>George Washington</c:v>
                </c:pt>
                <c:pt idx="1">
                  <c:v>John Adams</c:v>
                </c:pt>
                <c:pt idx="2">
                  <c:v>Thomas Jefferson</c:v>
                </c:pt>
                <c:pt idx="3">
                  <c:v>James Madison</c:v>
                </c:pt>
                <c:pt idx="4">
                  <c:v>James Monroe</c:v>
                </c:pt>
                <c:pt idx="5">
                  <c:v>John Quincy Adams</c:v>
                </c:pt>
                <c:pt idx="6">
                  <c:v>Andrew Jackson</c:v>
                </c:pt>
                <c:pt idx="7">
                  <c:v>Martin van Buren</c:v>
                </c:pt>
                <c:pt idx="8">
                  <c:v>William Henry Harrison</c:v>
                </c:pt>
                <c:pt idx="9">
                  <c:v>John Tyler</c:v>
                </c:pt>
                <c:pt idx="10">
                  <c:v>James Polk</c:v>
                </c:pt>
                <c:pt idx="11">
                  <c:v>Zachary Taylor</c:v>
                </c:pt>
                <c:pt idx="12">
                  <c:v>Millard Fillmore</c:v>
                </c:pt>
                <c:pt idx="13">
                  <c:v>Franklin Pierce</c:v>
                </c:pt>
                <c:pt idx="14">
                  <c:v>James Buchanan</c:v>
                </c:pt>
                <c:pt idx="15">
                  <c:v>Abraham Lincoln</c:v>
                </c:pt>
                <c:pt idx="16">
                  <c:v>Andrew Johnson</c:v>
                </c:pt>
                <c:pt idx="17">
                  <c:v>Ulysses S. Grant</c:v>
                </c:pt>
                <c:pt idx="18">
                  <c:v>Rutherford B. Hayes</c:v>
                </c:pt>
                <c:pt idx="19">
                  <c:v>James A. Garfield</c:v>
                </c:pt>
                <c:pt idx="20">
                  <c:v>Chester A. Arthur</c:v>
                </c:pt>
                <c:pt idx="21">
                  <c:v>Grover Cleveland</c:v>
                </c:pt>
                <c:pt idx="22">
                  <c:v>Benjamin Harrison</c:v>
                </c:pt>
                <c:pt idx="23">
                  <c:v>Grover Cleveland</c:v>
                </c:pt>
                <c:pt idx="24">
                  <c:v>William McKinley</c:v>
                </c:pt>
                <c:pt idx="25">
                  <c:v>Theodore Roosevelt</c:v>
                </c:pt>
                <c:pt idx="26">
                  <c:v>William Howard Taft</c:v>
                </c:pt>
                <c:pt idx="27">
                  <c:v>Woodrow Wilson</c:v>
                </c:pt>
                <c:pt idx="28">
                  <c:v>Warren Harding</c:v>
                </c:pt>
                <c:pt idx="29">
                  <c:v>Calvin Coolidge</c:v>
                </c:pt>
                <c:pt idx="30">
                  <c:v>Herbert Hoover</c:v>
                </c:pt>
              </c:strCache>
            </c:strRef>
          </c:cat>
          <c:val>
            <c:numRef>
              <c:f>'Ref to Unequal Cit'!$C$56:$C$86</c:f>
              <c:numCache>
                <c:formatCode>General</c:formatCode>
                <c:ptCount val="31"/>
                <c:pt idx="13">
                  <c:v>3.0</c:v>
                </c:pt>
                <c:pt idx="15">
                  <c:v>4.0</c:v>
                </c:pt>
                <c:pt idx="16">
                  <c:v>11.0</c:v>
                </c:pt>
                <c:pt idx="17">
                  <c:v>6.0</c:v>
                </c:pt>
                <c:pt idx="18">
                  <c:v>4.0</c:v>
                </c:pt>
                <c:pt idx="19">
                  <c:v>1.0</c:v>
                </c:pt>
                <c:pt idx="20">
                  <c:v>1.0</c:v>
                </c:pt>
                <c:pt idx="22">
                  <c:v>4.0</c:v>
                </c:pt>
                <c:pt idx="26">
                  <c:v>3.0</c:v>
                </c:pt>
                <c:pt idx="29">
                  <c:v>2.0</c:v>
                </c:pt>
                <c:pt idx="30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718344128"/>
        <c:axId val="-1885193184"/>
      </c:barChart>
      <c:catAx>
        <c:axId val="-171834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erif" charset="0"/>
                <a:ea typeface="PT Serif" charset="0"/>
                <a:cs typeface="PT Serif" charset="0"/>
              </a:defRPr>
            </a:pPr>
            <a:endParaRPr lang="en-US"/>
          </a:p>
        </c:txPr>
        <c:crossAx val="-1885193184"/>
        <c:crosses val="autoZero"/>
        <c:auto val="1"/>
        <c:lblAlgn val="ctr"/>
        <c:lblOffset val="100"/>
        <c:noMultiLvlLbl val="0"/>
      </c:catAx>
      <c:valAx>
        <c:axId val="-1885193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erif" charset="0"/>
                <a:ea typeface="PT Serif" charset="0"/>
                <a:cs typeface="PT Serif" charset="0"/>
              </a:defRPr>
            </a:pPr>
            <a:endParaRPr lang="en-US"/>
          </a:p>
        </c:txPr>
        <c:crossAx val="-1718344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Serif" charset="0"/>
              <a:ea typeface="PT Serif" charset="0"/>
              <a:cs typeface="PT Serif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61260927343898"/>
          <c:y val="0.0440845391702784"/>
          <c:w val="0.955837167885587"/>
          <c:h val="0.6083549045082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'Ref to Racial Gap'!$B$57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erif" charset="0"/>
                    <a:ea typeface="PT Serif" charset="0"/>
                    <a:cs typeface="PT Serif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'Ref to Racial Gap'!$A$58:$A$88</c:f>
              <c:strCache>
                <c:ptCount val="31"/>
                <c:pt idx="0">
                  <c:v>George Washington</c:v>
                </c:pt>
                <c:pt idx="1">
                  <c:v>John Adams</c:v>
                </c:pt>
                <c:pt idx="2">
                  <c:v>Thomas Jefferson</c:v>
                </c:pt>
                <c:pt idx="3">
                  <c:v>James Madison</c:v>
                </c:pt>
                <c:pt idx="4">
                  <c:v>James Monroe</c:v>
                </c:pt>
                <c:pt idx="5">
                  <c:v>John Quincy Adams</c:v>
                </c:pt>
                <c:pt idx="6">
                  <c:v>Andrew Jackson</c:v>
                </c:pt>
                <c:pt idx="7">
                  <c:v>Martin van Buren</c:v>
                </c:pt>
                <c:pt idx="8">
                  <c:v>William Henry Harrison</c:v>
                </c:pt>
                <c:pt idx="9">
                  <c:v>John Tyler</c:v>
                </c:pt>
                <c:pt idx="10">
                  <c:v>James Polk</c:v>
                </c:pt>
                <c:pt idx="11">
                  <c:v>Zachary Taylor</c:v>
                </c:pt>
                <c:pt idx="12">
                  <c:v>Millard Fillmore</c:v>
                </c:pt>
                <c:pt idx="13">
                  <c:v>Franklin Pierce</c:v>
                </c:pt>
                <c:pt idx="14">
                  <c:v>James Buchanan</c:v>
                </c:pt>
                <c:pt idx="15">
                  <c:v>Abraham Lincoln</c:v>
                </c:pt>
                <c:pt idx="16">
                  <c:v>Andrew Johnson</c:v>
                </c:pt>
                <c:pt idx="17">
                  <c:v>Ulysses S. Grant</c:v>
                </c:pt>
                <c:pt idx="18">
                  <c:v>Rutherford B. Hayes</c:v>
                </c:pt>
                <c:pt idx="19">
                  <c:v>James A. Garfield</c:v>
                </c:pt>
                <c:pt idx="20">
                  <c:v>Chester A. Arthur</c:v>
                </c:pt>
                <c:pt idx="21">
                  <c:v>Grover Cleveland</c:v>
                </c:pt>
                <c:pt idx="22">
                  <c:v>Benjamin Harrison</c:v>
                </c:pt>
                <c:pt idx="23">
                  <c:v>Grover Cleveland</c:v>
                </c:pt>
                <c:pt idx="24">
                  <c:v>William McKinley</c:v>
                </c:pt>
                <c:pt idx="25">
                  <c:v>Theodore Roosevelt</c:v>
                </c:pt>
                <c:pt idx="26">
                  <c:v>William Howard Taft</c:v>
                </c:pt>
                <c:pt idx="27">
                  <c:v>Woodrow Wilson</c:v>
                </c:pt>
                <c:pt idx="28">
                  <c:v>Warren Harding</c:v>
                </c:pt>
                <c:pt idx="29">
                  <c:v>Calvin Coolidge</c:v>
                </c:pt>
                <c:pt idx="30">
                  <c:v>Herbert Hoover</c:v>
                </c:pt>
              </c:strCache>
            </c:strRef>
          </c:cat>
          <c:val>
            <c:numRef>
              <c:f>'Ref to Racial Gap'!$B$58:$B$88</c:f>
              <c:numCache>
                <c:formatCode>General</c:formatCode>
                <c:ptCount val="31"/>
                <c:pt idx="4">
                  <c:v>2.0</c:v>
                </c:pt>
                <c:pt idx="5">
                  <c:v>1.0</c:v>
                </c:pt>
                <c:pt idx="7">
                  <c:v>1.0</c:v>
                </c:pt>
                <c:pt idx="9">
                  <c:v>2.0</c:v>
                </c:pt>
                <c:pt idx="12">
                  <c:v>2.0</c:v>
                </c:pt>
                <c:pt idx="14">
                  <c:v>3.0</c:v>
                </c:pt>
                <c:pt idx="15">
                  <c:v>5.0</c:v>
                </c:pt>
                <c:pt idx="16">
                  <c:v>8.0</c:v>
                </c:pt>
                <c:pt idx="17">
                  <c:v>6.0</c:v>
                </c:pt>
                <c:pt idx="19">
                  <c:v>1.0</c:v>
                </c:pt>
                <c:pt idx="20">
                  <c:v>1.0</c:v>
                </c:pt>
                <c:pt idx="21">
                  <c:v>2.0</c:v>
                </c:pt>
                <c:pt idx="22">
                  <c:v>1.0</c:v>
                </c:pt>
                <c:pt idx="23">
                  <c:v>3.0</c:v>
                </c:pt>
                <c:pt idx="24">
                  <c:v>2.0</c:v>
                </c:pt>
                <c:pt idx="25">
                  <c:v>2.0</c:v>
                </c:pt>
                <c:pt idx="26">
                  <c:v>2.0</c:v>
                </c:pt>
                <c:pt idx="27">
                  <c:v>5.0</c:v>
                </c:pt>
                <c:pt idx="28">
                  <c:v>1.0</c:v>
                </c:pt>
                <c:pt idx="29">
                  <c:v>4.0</c:v>
                </c:pt>
                <c:pt idx="30">
                  <c:v>18.0</c:v>
                </c:pt>
              </c:numCache>
            </c:numRef>
          </c:val>
        </c:ser>
        <c:ser>
          <c:idx val="1"/>
          <c:order val="1"/>
          <c:tx>
            <c:strRef>
              <c:f>'Ref to Racial Gap'!$C$57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erif" charset="0"/>
                    <a:ea typeface="PT Serif" charset="0"/>
                    <a:cs typeface="PT Serif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'Ref to Racial Gap'!$A$58:$A$88</c:f>
              <c:strCache>
                <c:ptCount val="31"/>
                <c:pt idx="0">
                  <c:v>George Washington</c:v>
                </c:pt>
                <c:pt idx="1">
                  <c:v>John Adams</c:v>
                </c:pt>
                <c:pt idx="2">
                  <c:v>Thomas Jefferson</c:v>
                </c:pt>
                <c:pt idx="3">
                  <c:v>James Madison</c:v>
                </c:pt>
                <c:pt idx="4">
                  <c:v>James Monroe</c:v>
                </c:pt>
                <c:pt idx="5">
                  <c:v>John Quincy Adams</c:v>
                </c:pt>
                <c:pt idx="6">
                  <c:v>Andrew Jackson</c:v>
                </c:pt>
                <c:pt idx="7">
                  <c:v>Martin van Buren</c:v>
                </c:pt>
                <c:pt idx="8">
                  <c:v>William Henry Harrison</c:v>
                </c:pt>
                <c:pt idx="9">
                  <c:v>John Tyler</c:v>
                </c:pt>
                <c:pt idx="10">
                  <c:v>James Polk</c:v>
                </c:pt>
                <c:pt idx="11">
                  <c:v>Zachary Taylor</c:v>
                </c:pt>
                <c:pt idx="12">
                  <c:v>Millard Fillmore</c:v>
                </c:pt>
                <c:pt idx="13">
                  <c:v>Franklin Pierce</c:v>
                </c:pt>
                <c:pt idx="14">
                  <c:v>James Buchanan</c:v>
                </c:pt>
                <c:pt idx="15">
                  <c:v>Abraham Lincoln</c:v>
                </c:pt>
                <c:pt idx="16">
                  <c:v>Andrew Johnson</c:v>
                </c:pt>
                <c:pt idx="17">
                  <c:v>Ulysses S. Grant</c:v>
                </c:pt>
                <c:pt idx="18">
                  <c:v>Rutherford B. Hayes</c:v>
                </c:pt>
                <c:pt idx="19">
                  <c:v>James A. Garfield</c:v>
                </c:pt>
                <c:pt idx="20">
                  <c:v>Chester A. Arthur</c:v>
                </c:pt>
                <c:pt idx="21">
                  <c:v>Grover Cleveland</c:v>
                </c:pt>
                <c:pt idx="22">
                  <c:v>Benjamin Harrison</c:v>
                </c:pt>
                <c:pt idx="23">
                  <c:v>Grover Cleveland</c:v>
                </c:pt>
                <c:pt idx="24">
                  <c:v>William McKinley</c:v>
                </c:pt>
                <c:pt idx="25">
                  <c:v>Theodore Roosevelt</c:v>
                </c:pt>
                <c:pt idx="26">
                  <c:v>William Howard Taft</c:v>
                </c:pt>
                <c:pt idx="27">
                  <c:v>Woodrow Wilson</c:v>
                </c:pt>
                <c:pt idx="28">
                  <c:v>Warren Harding</c:v>
                </c:pt>
                <c:pt idx="29">
                  <c:v>Calvin Coolidge</c:v>
                </c:pt>
                <c:pt idx="30">
                  <c:v>Herbert Hoover</c:v>
                </c:pt>
              </c:strCache>
            </c:strRef>
          </c:cat>
          <c:val>
            <c:numRef>
              <c:f>'Ref to Racial Gap'!$C$58:$C$88</c:f>
              <c:numCache>
                <c:formatCode>General</c:formatCode>
                <c:ptCount val="31"/>
                <c:pt idx="13">
                  <c:v>3.0</c:v>
                </c:pt>
                <c:pt idx="15">
                  <c:v>8.0</c:v>
                </c:pt>
                <c:pt idx="16">
                  <c:v>7.0</c:v>
                </c:pt>
                <c:pt idx="17">
                  <c:v>3.0</c:v>
                </c:pt>
                <c:pt idx="18">
                  <c:v>4.0</c:v>
                </c:pt>
                <c:pt idx="20">
                  <c:v>1.0</c:v>
                </c:pt>
                <c:pt idx="21">
                  <c:v>1.0</c:v>
                </c:pt>
                <c:pt idx="22">
                  <c:v>4.0</c:v>
                </c:pt>
                <c:pt idx="25">
                  <c:v>3.0</c:v>
                </c:pt>
                <c:pt idx="26">
                  <c:v>3.0</c:v>
                </c:pt>
                <c:pt idx="29">
                  <c:v>6.0</c:v>
                </c:pt>
                <c:pt idx="30">
                  <c:v>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67445248"/>
        <c:axId val="-1537708224"/>
      </c:barChart>
      <c:catAx>
        <c:axId val="-146744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erif" charset="0"/>
                <a:ea typeface="PT Serif" charset="0"/>
                <a:cs typeface="PT Serif" charset="0"/>
              </a:defRPr>
            </a:pPr>
            <a:endParaRPr lang="en-US"/>
          </a:p>
        </c:txPr>
        <c:crossAx val="-1537708224"/>
        <c:crosses val="autoZero"/>
        <c:auto val="1"/>
        <c:lblAlgn val="ctr"/>
        <c:lblOffset val="100"/>
        <c:noMultiLvlLbl val="0"/>
      </c:catAx>
      <c:valAx>
        <c:axId val="-153770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erif" charset="0"/>
                <a:ea typeface="PT Serif" charset="0"/>
                <a:cs typeface="PT Serif" charset="0"/>
              </a:defRPr>
            </a:pPr>
            <a:endParaRPr lang="en-US"/>
          </a:p>
        </c:txPr>
        <c:crossAx val="-146744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Serif" charset="0"/>
              <a:ea typeface="PT Serif" charset="0"/>
              <a:cs typeface="PT Serif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'Condemns Bigotry'!$B$60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erif" charset="0"/>
                    <a:ea typeface="PT Serif" charset="0"/>
                    <a:cs typeface="PT Serif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'Condemns Bigotry'!$A$61:$A$91</c:f>
              <c:strCache>
                <c:ptCount val="31"/>
                <c:pt idx="0">
                  <c:v>George Washington</c:v>
                </c:pt>
                <c:pt idx="1">
                  <c:v>John Adams</c:v>
                </c:pt>
                <c:pt idx="2">
                  <c:v>Thomas Jefferson</c:v>
                </c:pt>
                <c:pt idx="3">
                  <c:v>James Madison</c:v>
                </c:pt>
                <c:pt idx="4">
                  <c:v>James Monroe</c:v>
                </c:pt>
                <c:pt idx="5">
                  <c:v>John Quincy Adams</c:v>
                </c:pt>
                <c:pt idx="6">
                  <c:v>Andrew Jackson</c:v>
                </c:pt>
                <c:pt idx="7">
                  <c:v>Martin van Buren</c:v>
                </c:pt>
                <c:pt idx="8">
                  <c:v>William Henry Harrison</c:v>
                </c:pt>
                <c:pt idx="9">
                  <c:v>John Tyler</c:v>
                </c:pt>
                <c:pt idx="10">
                  <c:v>James Polk</c:v>
                </c:pt>
                <c:pt idx="11">
                  <c:v>Zachary Taylor</c:v>
                </c:pt>
                <c:pt idx="12">
                  <c:v>Millard Fillmore</c:v>
                </c:pt>
                <c:pt idx="13">
                  <c:v>Franklin Pierce</c:v>
                </c:pt>
                <c:pt idx="14">
                  <c:v>James Buchanan</c:v>
                </c:pt>
                <c:pt idx="15">
                  <c:v>Abraham Lincoln</c:v>
                </c:pt>
                <c:pt idx="16">
                  <c:v>Andrew Johnson</c:v>
                </c:pt>
                <c:pt idx="17">
                  <c:v>Ulysses S. Grant</c:v>
                </c:pt>
                <c:pt idx="18">
                  <c:v>Rutherford B. Hayes</c:v>
                </c:pt>
                <c:pt idx="19">
                  <c:v>James A. Garfield</c:v>
                </c:pt>
                <c:pt idx="20">
                  <c:v>Chester A. Arthur</c:v>
                </c:pt>
                <c:pt idx="21">
                  <c:v>Grover Cleveland</c:v>
                </c:pt>
                <c:pt idx="22">
                  <c:v>Benjamin Harrison</c:v>
                </c:pt>
                <c:pt idx="23">
                  <c:v>Grover Cleveland</c:v>
                </c:pt>
                <c:pt idx="24">
                  <c:v>William McKinley</c:v>
                </c:pt>
                <c:pt idx="25">
                  <c:v>Theodore Roosevelt</c:v>
                </c:pt>
                <c:pt idx="26">
                  <c:v>William Howard Taft</c:v>
                </c:pt>
                <c:pt idx="27">
                  <c:v>Woodrow Wilson</c:v>
                </c:pt>
                <c:pt idx="28">
                  <c:v>Warren Harding</c:v>
                </c:pt>
                <c:pt idx="29">
                  <c:v>Calvin Coolidge</c:v>
                </c:pt>
                <c:pt idx="30">
                  <c:v>Herbert Hoover</c:v>
                </c:pt>
              </c:strCache>
            </c:strRef>
          </c:cat>
          <c:val>
            <c:numRef>
              <c:f>'Condemns Bigotry'!$B$61:$B$91</c:f>
              <c:numCache>
                <c:formatCode>General</c:formatCode>
                <c:ptCount val="31"/>
                <c:pt idx="4">
                  <c:v>2.0</c:v>
                </c:pt>
                <c:pt idx="5">
                  <c:v>1.0</c:v>
                </c:pt>
                <c:pt idx="7">
                  <c:v>1.0</c:v>
                </c:pt>
                <c:pt idx="9">
                  <c:v>1.0</c:v>
                </c:pt>
                <c:pt idx="12">
                  <c:v>2.0</c:v>
                </c:pt>
                <c:pt idx="13">
                  <c:v>3.0</c:v>
                </c:pt>
                <c:pt idx="14">
                  <c:v>3.0</c:v>
                </c:pt>
                <c:pt idx="15">
                  <c:v>8.0</c:v>
                </c:pt>
                <c:pt idx="16">
                  <c:v>14.0</c:v>
                </c:pt>
                <c:pt idx="17">
                  <c:v>2.0</c:v>
                </c:pt>
                <c:pt idx="19">
                  <c:v>1.0</c:v>
                </c:pt>
                <c:pt idx="20">
                  <c:v>2.0</c:v>
                </c:pt>
                <c:pt idx="21">
                  <c:v>3.0</c:v>
                </c:pt>
                <c:pt idx="22">
                  <c:v>2.0</c:v>
                </c:pt>
                <c:pt idx="23">
                  <c:v>3.0</c:v>
                </c:pt>
                <c:pt idx="25">
                  <c:v>3.0</c:v>
                </c:pt>
                <c:pt idx="26">
                  <c:v>2.0</c:v>
                </c:pt>
                <c:pt idx="27">
                  <c:v>5.0</c:v>
                </c:pt>
                <c:pt idx="29">
                  <c:v>3.0</c:v>
                </c:pt>
                <c:pt idx="30">
                  <c:v>21.0</c:v>
                </c:pt>
              </c:numCache>
            </c:numRef>
          </c:val>
        </c:ser>
        <c:ser>
          <c:idx val="1"/>
          <c:order val="1"/>
          <c:tx>
            <c:strRef>
              <c:f>'Condemns Bigotry'!$C$60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erif" charset="0"/>
                    <a:ea typeface="PT Serif" charset="0"/>
                    <a:cs typeface="PT Serif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'Condemns Bigotry'!$A$61:$A$91</c:f>
              <c:strCache>
                <c:ptCount val="31"/>
                <c:pt idx="0">
                  <c:v>George Washington</c:v>
                </c:pt>
                <c:pt idx="1">
                  <c:v>John Adams</c:v>
                </c:pt>
                <c:pt idx="2">
                  <c:v>Thomas Jefferson</c:v>
                </c:pt>
                <c:pt idx="3">
                  <c:v>James Madison</c:v>
                </c:pt>
                <c:pt idx="4">
                  <c:v>James Monroe</c:v>
                </c:pt>
                <c:pt idx="5">
                  <c:v>John Quincy Adams</c:v>
                </c:pt>
                <c:pt idx="6">
                  <c:v>Andrew Jackson</c:v>
                </c:pt>
                <c:pt idx="7">
                  <c:v>Martin van Buren</c:v>
                </c:pt>
                <c:pt idx="8">
                  <c:v>William Henry Harrison</c:v>
                </c:pt>
                <c:pt idx="9">
                  <c:v>John Tyler</c:v>
                </c:pt>
                <c:pt idx="10">
                  <c:v>James Polk</c:v>
                </c:pt>
                <c:pt idx="11">
                  <c:v>Zachary Taylor</c:v>
                </c:pt>
                <c:pt idx="12">
                  <c:v>Millard Fillmore</c:v>
                </c:pt>
                <c:pt idx="13">
                  <c:v>Franklin Pierce</c:v>
                </c:pt>
                <c:pt idx="14">
                  <c:v>James Buchanan</c:v>
                </c:pt>
                <c:pt idx="15">
                  <c:v>Abraham Lincoln</c:v>
                </c:pt>
                <c:pt idx="16">
                  <c:v>Andrew Johnson</c:v>
                </c:pt>
                <c:pt idx="17">
                  <c:v>Ulysses S. Grant</c:v>
                </c:pt>
                <c:pt idx="18">
                  <c:v>Rutherford B. Hayes</c:v>
                </c:pt>
                <c:pt idx="19">
                  <c:v>James A. Garfield</c:v>
                </c:pt>
                <c:pt idx="20">
                  <c:v>Chester A. Arthur</c:v>
                </c:pt>
                <c:pt idx="21">
                  <c:v>Grover Cleveland</c:v>
                </c:pt>
                <c:pt idx="22">
                  <c:v>Benjamin Harrison</c:v>
                </c:pt>
                <c:pt idx="23">
                  <c:v>Grover Cleveland</c:v>
                </c:pt>
                <c:pt idx="24">
                  <c:v>William McKinley</c:v>
                </c:pt>
                <c:pt idx="25">
                  <c:v>Theodore Roosevelt</c:v>
                </c:pt>
                <c:pt idx="26">
                  <c:v>William Howard Taft</c:v>
                </c:pt>
                <c:pt idx="27">
                  <c:v>Woodrow Wilson</c:v>
                </c:pt>
                <c:pt idx="28">
                  <c:v>Warren Harding</c:v>
                </c:pt>
                <c:pt idx="29">
                  <c:v>Calvin Coolidge</c:v>
                </c:pt>
                <c:pt idx="30">
                  <c:v>Herbert Hoover</c:v>
                </c:pt>
              </c:strCache>
            </c:strRef>
          </c:cat>
          <c:val>
            <c:numRef>
              <c:f>'Condemns Bigotry'!$C$61:$C$91</c:f>
              <c:numCache>
                <c:formatCode>General</c:formatCode>
                <c:ptCount val="31"/>
                <c:pt idx="9">
                  <c:v>1.0</c:v>
                </c:pt>
                <c:pt idx="13">
                  <c:v>3.0</c:v>
                </c:pt>
                <c:pt idx="15">
                  <c:v>5.0</c:v>
                </c:pt>
                <c:pt idx="16">
                  <c:v>1.0</c:v>
                </c:pt>
                <c:pt idx="17">
                  <c:v>7.0</c:v>
                </c:pt>
                <c:pt idx="18">
                  <c:v>4.0</c:v>
                </c:pt>
                <c:pt idx="22">
                  <c:v>3.0</c:v>
                </c:pt>
                <c:pt idx="24">
                  <c:v>2.0</c:v>
                </c:pt>
                <c:pt idx="25">
                  <c:v>2.0</c:v>
                </c:pt>
                <c:pt idx="26">
                  <c:v>3.0</c:v>
                </c:pt>
                <c:pt idx="28">
                  <c:v>1.0</c:v>
                </c:pt>
                <c:pt idx="29">
                  <c:v>7.0</c:v>
                </c:pt>
                <c:pt idx="30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85999344"/>
        <c:axId val="-1685241600"/>
      </c:barChart>
      <c:catAx>
        <c:axId val="-168599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erif" charset="0"/>
                <a:ea typeface="PT Serif" charset="0"/>
                <a:cs typeface="PT Serif" charset="0"/>
              </a:defRPr>
            </a:pPr>
            <a:endParaRPr lang="en-US"/>
          </a:p>
        </c:txPr>
        <c:crossAx val="-1685241600"/>
        <c:crosses val="autoZero"/>
        <c:auto val="1"/>
        <c:lblAlgn val="ctr"/>
        <c:lblOffset val="100"/>
        <c:noMultiLvlLbl val="0"/>
      </c:catAx>
      <c:valAx>
        <c:axId val="-1685241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erif" charset="0"/>
                <a:ea typeface="PT Serif" charset="0"/>
                <a:cs typeface="PT Serif" charset="0"/>
              </a:defRPr>
            </a:pPr>
            <a:endParaRPr lang="en-US"/>
          </a:p>
        </c:txPr>
        <c:crossAx val="-168599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Serif" charset="0"/>
              <a:ea typeface="PT Serif" charset="0"/>
              <a:cs typeface="PT Serif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fontAlgn="base"/>
            <a:r>
              <a:rPr lang="en-US" sz="1100" dirty="0" smtClean="0"/>
              <a:t>Most scholars of presidential rhetoric believe that US presidents have not talked very much about race. (No one has ever really counted before!)</a:t>
            </a:r>
          </a:p>
          <a:p>
            <a:pPr fontAlgn="base"/>
            <a:r>
              <a:rPr lang="en-US" sz="1100" dirty="0" smtClean="0"/>
              <a:t>Most scholars of presidential rhetoric suggest that the presidents use their speeches to unite the citizens of the republic. (This is said mostly by people who have ignored racial divisions; and never been tested.)</a:t>
            </a:r>
          </a:p>
          <a:p>
            <a:pPr fontAlgn="base"/>
            <a:r>
              <a:rPr lang="en-US" sz="1100" dirty="0" smtClean="0"/>
              <a:t>Theories in political science--particularly elections and Congressional studies--that say there have been incentives for politicians to appeal to racist median voters. (This is another reason to look at presidential rhetoric.)</a:t>
            </a:r>
          </a:p>
          <a:p>
            <a:pPr fontAlgn="base"/>
            <a:r>
              <a:rPr lang="en-US" sz="1100" dirty="0" smtClean="0"/>
              <a:t>Trying to calibrate for Trump...how does he compare to other presidents. </a:t>
            </a:r>
          </a:p>
          <a:p>
            <a:pPr fontAlgn="base"/>
            <a:r>
              <a:rPr lang="en-US" sz="1100" dirty="0" smtClean="0"/>
              <a:t>You are examining speech in a period when white supremacy was the dominant ideology. </a:t>
            </a:r>
          </a:p>
        </p:txBody>
      </p:sp>
    </p:spTree>
    <p:extLst>
      <p:ext uri="{BB962C8B-B14F-4D97-AF65-F5344CB8AC3E}">
        <p14:creationId xmlns:p14="http://schemas.microsoft.com/office/powerpoint/2010/main" val="1724236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0440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3635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2525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0000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358400" y="2655750"/>
            <a:ext cx="7475200" cy="15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2159600" y="2111125"/>
            <a:ext cx="78728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2159600" y="3786746"/>
            <a:ext cx="78728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00"/>
              <a:buFont typeface="Playfair Display"/>
              <a:buNone/>
              <a:defRPr i="1">
                <a:solidFill>
                  <a:srgbClr val="666666"/>
                </a:solidFill>
                <a:highlight>
                  <a:srgbClr val="F3F3F3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000"/>
              <a:buFont typeface="Playfair Display"/>
              <a:buNone/>
              <a:defRPr sz="3000" i="1">
                <a:solidFill>
                  <a:srgbClr val="666666"/>
                </a:solidFill>
                <a:highlight>
                  <a:srgbClr val="F3F3F3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000"/>
              <a:buFont typeface="Playfair Display"/>
              <a:buNone/>
              <a:defRPr sz="3000" i="1">
                <a:solidFill>
                  <a:srgbClr val="666666"/>
                </a:solidFill>
                <a:highlight>
                  <a:srgbClr val="F3F3F3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000"/>
              <a:buFont typeface="Playfair Display"/>
              <a:buNone/>
              <a:defRPr sz="3000" i="1">
                <a:solidFill>
                  <a:srgbClr val="666666"/>
                </a:solidFill>
                <a:highlight>
                  <a:srgbClr val="F3F3F3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000"/>
              <a:buFont typeface="Playfair Display"/>
              <a:buNone/>
              <a:defRPr sz="3000" i="1">
                <a:solidFill>
                  <a:srgbClr val="666666"/>
                </a:solidFill>
                <a:highlight>
                  <a:srgbClr val="F3F3F3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000"/>
              <a:buFont typeface="Playfair Display"/>
              <a:buNone/>
              <a:defRPr sz="3000" i="1">
                <a:solidFill>
                  <a:srgbClr val="666666"/>
                </a:solidFill>
                <a:highlight>
                  <a:srgbClr val="F3F3F3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000"/>
              <a:buFont typeface="Playfair Display"/>
              <a:buNone/>
              <a:defRPr sz="3000" i="1">
                <a:solidFill>
                  <a:srgbClr val="666666"/>
                </a:solidFill>
                <a:highlight>
                  <a:srgbClr val="F3F3F3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000"/>
              <a:buFont typeface="Playfair Display"/>
              <a:buNone/>
              <a:defRPr sz="3000" i="1">
                <a:solidFill>
                  <a:srgbClr val="666666"/>
                </a:solidFill>
                <a:highlight>
                  <a:srgbClr val="F3F3F3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000"/>
              <a:buFont typeface="Playfair Display"/>
              <a:buNone/>
              <a:defRPr sz="3000" i="1">
                <a:solidFill>
                  <a:srgbClr val="666666"/>
                </a:solidFill>
                <a:highlight>
                  <a:srgbClr val="F3F3F3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730200" y="5994717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609600" y="451075"/>
            <a:ext cx="10972800" cy="101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highlight>
                  <a:srgbClr val="F3F3F3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1668800" y="1697300"/>
            <a:ext cx="8854400" cy="409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▣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5730200" y="5994717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5730200" y="5994717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519800" y="384150"/>
            <a:ext cx="11152400" cy="6089700"/>
          </a:xfrm>
          <a:prstGeom prst="rect">
            <a:avLst/>
          </a:prstGeom>
          <a:noFill/>
          <a:ln w="952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7" name="Google Shape;7;p1"/>
          <p:cNvSpPr/>
          <p:nvPr/>
        </p:nvSpPr>
        <p:spPr>
          <a:xfrm>
            <a:off x="410200" y="302100"/>
            <a:ext cx="11371600" cy="6253800"/>
          </a:xfrm>
          <a:prstGeom prst="rect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609600" y="451075"/>
            <a:ext cx="10972800" cy="10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fair Display"/>
              <a:buNone/>
              <a:defRPr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fair Display"/>
              <a:buNone/>
              <a:defRPr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fair Display"/>
              <a:buNone/>
              <a:defRPr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fair Display"/>
              <a:buNone/>
              <a:defRPr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fair Display"/>
              <a:buNone/>
              <a:defRPr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fair Display"/>
              <a:buNone/>
              <a:defRPr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fair Display"/>
              <a:buNone/>
              <a:defRPr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fair Display"/>
              <a:buNone/>
              <a:defRPr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fair Display"/>
              <a:buNone/>
              <a:defRPr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1668800" y="1697300"/>
            <a:ext cx="8854400" cy="40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T Serif"/>
              <a:buChar char="▣"/>
              <a:defRPr sz="20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T Serif"/>
              <a:buChar char="○"/>
              <a:defRPr sz="20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T Serif"/>
              <a:buChar char="■"/>
              <a:defRPr sz="20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T Serif"/>
              <a:buChar char="●"/>
              <a:defRPr sz="20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T Serif"/>
              <a:buChar char="○"/>
              <a:defRPr sz="20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T Serif"/>
              <a:buChar char="■"/>
              <a:defRPr sz="20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T Serif"/>
              <a:buChar char="●"/>
              <a:defRPr sz="20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T Serif"/>
              <a:buChar char="○"/>
              <a:defRPr sz="20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T Serif"/>
              <a:buChar char="■"/>
              <a:defRPr sz="20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5730200" y="5994717"/>
            <a:ext cx="7316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buNone/>
              <a:defRPr sz="1100">
                <a:solidFill>
                  <a:srgbClr val="B7B7B7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lvl="1" algn="ctr">
              <a:buNone/>
              <a:defRPr sz="1100">
                <a:solidFill>
                  <a:srgbClr val="B7B7B7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lvl="2" algn="ctr">
              <a:buNone/>
              <a:defRPr sz="1100">
                <a:solidFill>
                  <a:srgbClr val="B7B7B7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lvl="3" algn="ctr">
              <a:buNone/>
              <a:defRPr sz="1100">
                <a:solidFill>
                  <a:srgbClr val="B7B7B7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lvl="4" algn="ctr">
              <a:buNone/>
              <a:defRPr sz="1100">
                <a:solidFill>
                  <a:srgbClr val="B7B7B7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lvl="5" algn="ctr">
              <a:buNone/>
              <a:defRPr sz="1100">
                <a:solidFill>
                  <a:srgbClr val="B7B7B7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lvl="6" algn="ctr">
              <a:buNone/>
              <a:defRPr sz="1100">
                <a:solidFill>
                  <a:srgbClr val="B7B7B7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lvl="7" algn="ctr">
              <a:buNone/>
              <a:defRPr sz="1100">
                <a:solidFill>
                  <a:srgbClr val="B7B7B7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lvl="8" algn="ctr">
              <a:buNone/>
              <a:defRPr sz="1100">
                <a:solidFill>
                  <a:srgbClr val="B7B7B7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6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ctrTitle"/>
          </p:nvPr>
        </p:nvSpPr>
        <p:spPr>
          <a:xfrm>
            <a:off x="1915594" y="2250401"/>
            <a:ext cx="8360812" cy="233638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4800" b="1" dirty="0" smtClean="0">
                <a:latin typeface="Didot" charset="0"/>
                <a:ea typeface="Didot" charset="0"/>
                <a:cs typeface="Didot" charset="0"/>
              </a:rPr>
              <a:t>Presidential Rhetoric about Racial Minorities</a:t>
            </a:r>
            <a:r>
              <a:rPr lang="en-US" dirty="0" smtClean="0">
                <a:latin typeface="Didot" charset="0"/>
                <a:ea typeface="Didot" charset="0"/>
                <a:cs typeface="Didot" charset="0"/>
              </a:rPr>
              <a:t/>
            </a:r>
            <a:br>
              <a:rPr lang="en-US" dirty="0" smtClean="0">
                <a:latin typeface="Didot" charset="0"/>
                <a:ea typeface="Didot" charset="0"/>
                <a:cs typeface="Didot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Didot" charset="0"/>
                <a:ea typeface="Didot" charset="0"/>
                <a:cs typeface="Didot" charset="0"/>
              </a:rPr>
              <a:t>From Washington to Hoover (1787-1933)</a:t>
            </a:r>
            <a:endParaRPr dirty="0">
              <a:solidFill>
                <a:schemeClr val="tx2">
                  <a:lumMod val="75000"/>
                </a:schemeClr>
              </a:solidFill>
              <a:latin typeface="Didot" charset="0"/>
              <a:ea typeface="Didot" charset="0"/>
              <a:cs typeface="Didot" charset="0"/>
            </a:endParaRPr>
          </a:p>
        </p:txBody>
      </p:sp>
      <p:sp>
        <p:nvSpPr>
          <p:cNvPr id="3" name="Google Shape;51;p12"/>
          <p:cNvSpPr txBox="1">
            <a:spLocks/>
          </p:cNvSpPr>
          <p:nvPr/>
        </p:nvSpPr>
        <p:spPr>
          <a:xfrm>
            <a:off x="3292800" y="4958226"/>
            <a:ext cx="5606400" cy="15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fair Display"/>
              <a:buNone/>
              <a:defRPr sz="60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fair Display"/>
              <a:buNone/>
              <a:defRPr sz="60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fair Display"/>
              <a:buNone/>
              <a:defRPr sz="60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fair Display"/>
              <a:buNone/>
              <a:defRPr sz="60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fair Display"/>
              <a:buNone/>
              <a:defRPr sz="60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fair Display"/>
              <a:buNone/>
              <a:defRPr sz="60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fair Display"/>
              <a:buNone/>
              <a:defRPr sz="60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fair Display"/>
              <a:buNone/>
              <a:defRPr sz="60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latin typeface="Didot" charset="0"/>
                <a:ea typeface="Didot" charset="0"/>
                <a:cs typeface="Didot" charset="0"/>
              </a:rPr>
              <a:t>Jacob Wu</a:t>
            </a:r>
          </a:p>
          <a:p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latin typeface="Didot" charset="0"/>
                <a:ea typeface="Didot" charset="0"/>
                <a:cs typeface="Didot" charset="0"/>
              </a:rPr>
              <a:t>Professor Alvin </a:t>
            </a:r>
            <a:r>
              <a:rPr lang="en-US" sz="1800" dirty="0" err="1" smtClean="0">
                <a:solidFill>
                  <a:schemeClr val="tx2">
                    <a:lumMod val="90000"/>
                  </a:schemeClr>
                </a:solidFill>
                <a:latin typeface="Didot" charset="0"/>
                <a:ea typeface="Didot" charset="0"/>
                <a:cs typeface="Didot" charset="0"/>
              </a:rPr>
              <a:t>Tillery</a:t>
            </a:r>
            <a:endParaRPr lang="en-US" sz="1800" dirty="0" smtClean="0">
              <a:solidFill>
                <a:schemeClr val="tx2">
                  <a:lumMod val="90000"/>
                </a:schemeClr>
              </a:solidFill>
              <a:latin typeface="Didot" charset="0"/>
              <a:ea typeface="Didot" charset="0"/>
              <a:cs typeface="Didot" charset="0"/>
            </a:endParaRPr>
          </a:p>
          <a:p>
            <a:r>
              <a:rPr lang="en-US" sz="1800" dirty="0" smtClean="0">
                <a:solidFill>
                  <a:schemeClr val="tx2">
                    <a:lumMod val="90000"/>
                  </a:schemeClr>
                </a:solidFill>
                <a:latin typeface="Didot" charset="0"/>
                <a:ea typeface="Didot" charset="0"/>
                <a:cs typeface="Didot" charset="0"/>
              </a:rPr>
              <a:t>Posner Fellowship Program 2018</a:t>
            </a:r>
            <a:endParaRPr lang="en-US" sz="1800" dirty="0">
              <a:solidFill>
                <a:schemeClr val="tx2">
                  <a:lumMod val="90000"/>
                </a:schemeClr>
              </a:solidFill>
              <a:latin typeface="Didot" charset="0"/>
              <a:ea typeface="Didot" charset="0"/>
              <a:cs typeface="Dido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4550" y="2032000"/>
            <a:ext cx="7962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latin typeface="PT Serif" charset="0"/>
                <a:ea typeface="PT Serif" charset="0"/>
                <a:cs typeface="PT Serif" charset="0"/>
              </a:rPr>
              <a:t>Brian Posner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PT Serif" charset="0"/>
                <a:ea typeface="PT Serif" charset="0"/>
                <a:cs typeface="PT Serif" charset="0"/>
              </a:rPr>
              <a:t>Dean </a:t>
            </a:r>
            <a:r>
              <a:rPr lang="en-US" sz="2400" dirty="0" smtClean="0">
                <a:latin typeface="PT Serif" charset="0"/>
                <a:ea typeface="PT Serif" charset="0"/>
                <a:cs typeface="PT Serif" charset="0"/>
              </a:rPr>
              <a:t>Finn</a:t>
            </a:r>
            <a:endParaRPr lang="en-US" sz="2400" dirty="0" smtClean="0">
              <a:latin typeface="PT Serif" charset="0"/>
              <a:ea typeface="PT Serif" charset="0"/>
              <a:cs typeface="PT Serif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latin typeface="PT Serif" charset="0"/>
                <a:ea typeface="PT Serif" charset="0"/>
                <a:cs typeface="PT Serif" charset="0"/>
              </a:rPr>
              <a:t>Cindy </a:t>
            </a:r>
            <a:r>
              <a:rPr lang="en-US" sz="2400" dirty="0" err="1" smtClean="0">
                <a:latin typeface="PT Serif" charset="0"/>
                <a:ea typeface="PT Serif" charset="0"/>
                <a:cs typeface="PT Serif" charset="0"/>
              </a:rPr>
              <a:t>Pingry</a:t>
            </a:r>
            <a:endParaRPr lang="en-US" sz="2400" dirty="0" smtClean="0">
              <a:latin typeface="PT Serif" charset="0"/>
              <a:ea typeface="PT Serif" charset="0"/>
              <a:cs typeface="PT Serif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latin typeface="PT Serif" charset="0"/>
                <a:ea typeface="PT Serif" charset="0"/>
                <a:cs typeface="PT Serif" charset="0"/>
              </a:rPr>
              <a:t>Professor </a:t>
            </a:r>
            <a:r>
              <a:rPr lang="en-US" sz="2400" dirty="0" smtClean="0">
                <a:latin typeface="PT Serif" charset="0"/>
                <a:ea typeface="PT Serif" charset="0"/>
                <a:cs typeface="PT Serif" charset="0"/>
              </a:rPr>
              <a:t>Hatch and Professor Dominguez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latin typeface="PT Serif" charset="0"/>
                <a:ea typeface="PT Serif" charset="0"/>
                <a:cs typeface="PT Serif" charset="0"/>
              </a:rPr>
              <a:t>Professor </a:t>
            </a:r>
            <a:r>
              <a:rPr lang="en-US" sz="2400" dirty="0" err="1" smtClean="0">
                <a:latin typeface="PT Serif" charset="0"/>
                <a:ea typeface="PT Serif" charset="0"/>
                <a:cs typeface="PT Serif" charset="0"/>
              </a:rPr>
              <a:t>Tillery</a:t>
            </a:r>
            <a:endParaRPr lang="en-US" sz="2400" dirty="0" smtClean="0">
              <a:latin typeface="PT Serif" charset="0"/>
              <a:ea typeface="PT Serif" charset="0"/>
              <a:cs typeface="PT Serif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latin typeface="PT Serif" charset="0"/>
                <a:ea typeface="PT Serif" charset="0"/>
                <a:cs typeface="PT Serif" charset="0"/>
              </a:rPr>
              <a:t>Supporting Northwestern faculty and staff</a:t>
            </a:r>
            <a:endParaRPr lang="en-US" sz="2400" dirty="0">
              <a:latin typeface="PT Serif" charset="0"/>
              <a:ea typeface="PT Serif" charset="0"/>
              <a:cs typeface="PT Serif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09600" y="970645"/>
            <a:ext cx="10972800" cy="743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Didot" charset="0"/>
                <a:ea typeface="Didot" charset="0"/>
                <a:cs typeface="Didot" charset="0"/>
              </a:rPr>
              <a:t>Special Thanks To:</a:t>
            </a:r>
            <a:endParaRPr lang="en-US" sz="4000" b="1" dirty="0">
              <a:solidFill>
                <a:schemeClr val="tx1"/>
              </a:solidFill>
              <a:latin typeface="Didot" charset="0"/>
              <a:ea typeface="Didot" charset="0"/>
              <a:cs typeface="Dido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1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610741"/>
              </p:ext>
            </p:extLst>
          </p:nvPr>
        </p:nvGraphicFramePr>
        <p:xfrm>
          <a:off x="609600" y="381000"/>
          <a:ext cx="11061700" cy="6049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609600" y="653145"/>
            <a:ext cx="10972800" cy="537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rPr lang="en-US" sz="2400" b="1" dirty="0" smtClean="0">
                <a:latin typeface="Didot" charset="0"/>
                <a:ea typeface="Didot" charset="0"/>
                <a:cs typeface="Didot" charset="0"/>
              </a:rPr>
              <a:t>Reference to Racial Gap</a:t>
            </a:r>
            <a:endParaRPr lang="en-US" sz="2400" b="1" dirty="0">
              <a:latin typeface="Didot" charset="0"/>
              <a:ea typeface="Didot" charset="0"/>
              <a:cs typeface="Dido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08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1849795"/>
              </p:ext>
            </p:extLst>
          </p:nvPr>
        </p:nvGraphicFramePr>
        <p:xfrm>
          <a:off x="533400" y="393701"/>
          <a:ext cx="11112500" cy="608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3"/>
          <p:cNvSpPr txBox="1">
            <a:spLocks/>
          </p:cNvSpPr>
          <p:nvPr/>
        </p:nvSpPr>
        <p:spPr>
          <a:xfrm>
            <a:off x="609600" y="653145"/>
            <a:ext cx="10972800" cy="537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rPr lang="en-US" sz="2400" b="1" dirty="0" smtClean="0">
                <a:latin typeface="Didot" charset="0"/>
                <a:ea typeface="Didot" charset="0"/>
                <a:cs typeface="Didot" charset="0"/>
              </a:rPr>
              <a:t>Condemns Bigotry</a:t>
            </a:r>
            <a:endParaRPr lang="en-US" sz="2400" b="1" dirty="0">
              <a:latin typeface="Didot" charset="0"/>
              <a:ea typeface="Didot" charset="0"/>
              <a:cs typeface="Dido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8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1509584" y="1686296"/>
            <a:ext cx="9172832" cy="409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ts val="0"/>
              </a:spcBef>
              <a:buClrTx/>
              <a:buSzTx/>
            </a:pPr>
            <a:r>
              <a:rPr lang="en-US" dirty="0"/>
              <a:t>The purpose and usage of the bully </a:t>
            </a:r>
            <a:r>
              <a:rPr lang="en-US" dirty="0" smtClean="0"/>
              <a:t>pulpit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Tx/>
              <a:buSzTx/>
            </a:pPr>
            <a:r>
              <a:rPr lang="en-US" dirty="0" smtClean="0"/>
              <a:t>Traditional assumptions:</a:t>
            </a:r>
          </a:p>
          <a:p>
            <a:pPr marL="742950" lvl="1" indent="-285750">
              <a:lnSpc>
                <a:spcPct val="150000"/>
              </a:lnSpc>
              <a:buClrTx/>
              <a:buSzTx/>
            </a:pPr>
            <a:r>
              <a:rPr lang="en-US" dirty="0" smtClean="0"/>
              <a:t>US presidents have infrequently discussed race</a:t>
            </a:r>
          </a:p>
          <a:p>
            <a:pPr marL="742950" lvl="1" indent="-285750">
              <a:lnSpc>
                <a:spcPct val="150000"/>
              </a:lnSpc>
              <a:buClrTx/>
              <a:buSzTx/>
            </a:pPr>
            <a:r>
              <a:rPr lang="en-US" dirty="0" smtClean="0"/>
              <a:t>Presidential rhetoric is used to unite Americans</a:t>
            </a:r>
          </a:p>
          <a:p>
            <a:pPr marL="285750" indent="-285750">
              <a:lnSpc>
                <a:spcPct val="150000"/>
              </a:lnSpc>
              <a:buClrTx/>
              <a:buSzTx/>
            </a:pPr>
            <a:r>
              <a:rPr lang="en-US" dirty="0" smtClean="0"/>
              <a:t>Dominant ideologies of the American public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340100" y="66549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Didot" charset="0"/>
                <a:ea typeface="Didot" charset="0"/>
                <a:cs typeface="Didot" charset="0"/>
              </a:rPr>
              <a:t>1.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Didot" charset="0"/>
              <a:ea typeface="Didot" charset="0"/>
              <a:cs typeface="Didot" charset="0"/>
            </a:endParaRPr>
          </a:p>
          <a:p>
            <a:pPr algn="ctr"/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Didot" charset="0"/>
                <a:ea typeface="Didot" charset="0"/>
                <a:cs typeface="Didot" charset="0"/>
              </a:rPr>
              <a:t>Background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953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ctrTitle"/>
          </p:nvPr>
        </p:nvSpPr>
        <p:spPr>
          <a:xfrm>
            <a:off x="3118300" y="575798"/>
            <a:ext cx="5904600" cy="15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Didot" charset="0"/>
                <a:ea typeface="Didot" charset="0"/>
                <a:cs typeface="Didot" charset="0"/>
              </a:rPr>
              <a:t>2</a:t>
            </a:r>
            <a:r>
              <a:rPr lang="en" b="1" dirty="0" smtClean="0">
                <a:solidFill>
                  <a:schemeClr val="accent4">
                    <a:lumMod val="75000"/>
                  </a:schemeClr>
                </a:solidFill>
                <a:latin typeface="Didot" charset="0"/>
                <a:ea typeface="Didot" charset="0"/>
                <a:cs typeface="Didot" charset="0"/>
              </a:rPr>
              <a:t>.</a:t>
            </a:r>
            <a:endParaRPr b="1" dirty="0">
              <a:solidFill>
                <a:schemeClr val="accent4">
                  <a:lumMod val="75000"/>
                </a:schemeClr>
              </a:solidFill>
              <a:latin typeface="Didot" charset="0"/>
              <a:ea typeface="Didot" charset="0"/>
              <a:cs typeface="Didot" charset="0"/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Didot" charset="0"/>
                <a:ea typeface="Didot" charset="0"/>
                <a:cs typeface="Didot" charset="0"/>
              </a:rPr>
              <a:t>Research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Didot" charset="0"/>
                <a:ea typeface="Didot" charset="0"/>
                <a:cs typeface="Didot" charset="0"/>
              </a:rPr>
              <a:t>Questions</a:t>
            </a:r>
            <a:endParaRPr b="1" dirty="0">
              <a:solidFill>
                <a:schemeClr val="accent4">
                  <a:lumMod val="75000"/>
                </a:schemeClr>
              </a:solidFill>
              <a:latin typeface="Didot" charset="0"/>
              <a:ea typeface="Didot" charset="0"/>
              <a:cs typeface="Didot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3500" y="2832100"/>
            <a:ext cx="9474200" cy="24006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01600">
              <a:spcBef>
                <a:spcPts val="1200"/>
              </a:spcBef>
            </a:pPr>
            <a:r>
              <a:rPr lang="en-US" sz="2000" i="1" dirty="0">
                <a:latin typeface="PT Serif" charset="0"/>
                <a:ea typeface="PT Serif" charset="0"/>
                <a:cs typeface="PT Serif" charset="0"/>
              </a:rPr>
              <a:t>How often have US presidents discussed race? </a:t>
            </a:r>
          </a:p>
          <a:p>
            <a:pPr marL="101600">
              <a:spcBef>
                <a:spcPts val="1200"/>
              </a:spcBef>
            </a:pPr>
            <a:r>
              <a:rPr lang="en-US" sz="2000" i="1" dirty="0">
                <a:latin typeface="PT Serif" charset="0"/>
                <a:ea typeface="PT Serif" charset="0"/>
                <a:cs typeface="PT Serif" charset="0"/>
              </a:rPr>
              <a:t>How often have they made comments that included opinions about racial minorities? </a:t>
            </a:r>
          </a:p>
          <a:p>
            <a:pPr marL="101600">
              <a:spcBef>
                <a:spcPts val="1200"/>
              </a:spcBef>
            </a:pPr>
            <a:r>
              <a:rPr lang="en-US" sz="2000" i="1" dirty="0">
                <a:latin typeface="PT Serif" charset="0"/>
                <a:ea typeface="PT Serif" charset="0"/>
                <a:cs typeface="PT Serif" charset="0"/>
              </a:rPr>
              <a:t>Can we make generalizations about the cohort of presidents between George Washington and Herbert Hoover (whom we  often refer to as the “pre-modern” presidents)? </a:t>
            </a:r>
            <a:endParaRPr lang="en-US" sz="2000" i="1" dirty="0" smtClean="0">
              <a:latin typeface="PT Serif" charset="0"/>
              <a:ea typeface="PT Serif" charset="0"/>
              <a:cs typeface="PT Serif" charset="0"/>
            </a:endParaRPr>
          </a:p>
          <a:p>
            <a:pPr marL="101600">
              <a:spcBef>
                <a:spcPts val="1200"/>
              </a:spcBef>
            </a:pPr>
            <a:r>
              <a:rPr lang="en-US" sz="2000" i="1" dirty="0" smtClean="0">
                <a:latin typeface="PT Serif" charset="0"/>
                <a:ea typeface="PT Serif" charset="0"/>
                <a:cs typeface="PT Serif" charset="0"/>
              </a:rPr>
              <a:t>Can </a:t>
            </a:r>
            <a:r>
              <a:rPr lang="en-US" sz="2000" i="1" dirty="0">
                <a:latin typeface="PT Serif" charset="0"/>
                <a:ea typeface="PT Serif" charset="0"/>
                <a:cs typeface="PT Serif" charset="0"/>
              </a:rPr>
              <a:t>we rank presidents based on their sensitivities to minorities</a:t>
            </a:r>
            <a:r>
              <a:rPr lang="en-US" sz="2000" i="1" dirty="0" smtClean="0">
                <a:latin typeface="PT Serif" charset="0"/>
                <a:ea typeface="PT Serif" charset="0"/>
                <a:cs typeface="PT Serif" charset="0"/>
              </a:rPr>
              <a:t>?</a:t>
            </a:r>
            <a:endParaRPr lang="en-US" sz="2000" i="1" dirty="0">
              <a:latin typeface="PT Serif" charset="0"/>
              <a:ea typeface="PT Serif" charset="0"/>
              <a:cs typeface="PT Serif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82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1170960" y="2223236"/>
            <a:ext cx="9850078" cy="132584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fontAlgn="base"/>
            <a:r>
              <a:rPr lang="en-US" sz="1800" dirty="0"/>
              <a:t>The American Presidency Project compiled by the University of California - Santa Barbara </a:t>
            </a:r>
          </a:p>
          <a:p>
            <a:pPr fontAlgn="base"/>
            <a:r>
              <a:rPr lang="en-US" sz="1800" dirty="0" smtClean="0"/>
              <a:t>Search terms: </a:t>
            </a:r>
            <a:r>
              <a:rPr lang="en-US" sz="1800" dirty="0"/>
              <a:t>“negro”, “colored</a:t>
            </a:r>
            <a:r>
              <a:rPr lang="en-US" sz="1800" dirty="0" smtClean="0"/>
              <a:t>”</a:t>
            </a:r>
            <a:endParaRPr lang="en-US" sz="1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796489"/>
              </p:ext>
            </p:extLst>
          </p:nvPr>
        </p:nvGraphicFramePr>
        <p:xfrm>
          <a:off x="1344183" y="4194141"/>
          <a:ext cx="9503632" cy="1699708"/>
        </p:xfrm>
        <a:graphic>
          <a:graphicData uri="http://schemas.openxmlformats.org/drawingml/2006/table">
            <a:tbl>
              <a:tblPr/>
              <a:tblGrid>
                <a:gridCol w="2375908"/>
                <a:gridCol w="2375908"/>
                <a:gridCol w="2375908"/>
                <a:gridCol w="2375908"/>
              </a:tblGrid>
              <a:tr h="23081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T Serif" charset="0"/>
                        </a:rPr>
                        <a:t>Frequency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PT Serif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T Serif" charset="0"/>
                        </a:rPr>
                        <a:t>of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PT Serif" charset="0"/>
                        </a:rPr>
                        <a:t>search term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459" marR="52459" marT="52459" marB="52459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PT Serif" charset="0"/>
                        </a:rPr>
                        <a:t>Audience/Occasion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459" marR="52459" marT="52459" marB="52459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PT Serif" charset="0"/>
                        </a:rPr>
                        <a:t>Tone of remarks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459" marR="52459" marT="52459" marB="52459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PT Serif" charset="0"/>
                        </a:rPr>
                        <a:t>Subject of remarks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459" marR="52459" marT="52459" marB="52459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1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PT Serif" charset="0"/>
                        </a:rPr>
                        <a:t>Reference to unequal citizenship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335" marR="52335" marT="52335" marB="52335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PT Serif" charset="0"/>
                        </a:rPr>
                        <a:t>Source of unequal citizenship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335" marR="52335" marT="52335" marB="52335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PT Serif" charset="0"/>
                        </a:rPr>
                        <a:t>Policy prescription for unequal citizenship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335" marR="52335" marT="52335" marB="52335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T Serif" charset="0"/>
                        </a:rPr>
                        <a:t>Reference to racial gap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459" marR="52459" marT="52459" marB="52459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1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PT Serif" charset="0"/>
                        </a:rPr>
                        <a:t>Source of racial gap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459" marR="52459" marT="52459" marB="52459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PT Serif" charset="0"/>
                        </a:rPr>
                        <a:t>Policy prescription for racial gap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459" marR="52459" marT="52459" marB="52459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PT Serif" charset="0"/>
                        </a:rPr>
                        <a:t>Race conscious policy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459" marR="52459" marT="52459" marB="52459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T Serif" charset="0"/>
                        </a:rPr>
                        <a:t>Blames/puts down race</a:t>
                      </a:r>
                      <a:endParaRPr lang="en-US" sz="2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459" marR="52459" marT="52459" marB="52459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1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PT Serif" charset="0"/>
                        </a:rPr>
                        <a:t>Praises race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397" marR="52397" marT="52397" marB="52397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PT Serif" charset="0"/>
                        </a:rPr>
                        <a:t>Condemns bigotry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397" marR="52397" marT="52397" marB="52397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PT Serif" charset="0"/>
                        </a:rPr>
                        <a:t>Claims credit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397" marR="52397" marT="52397" marB="52397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PT Serif" charset="0"/>
                        </a:rPr>
                        <a:t>Highlights personal ties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397" marR="52397" marT="52397" marB="52397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68462" y="360994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7999" y="73043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Didot" charset="0"/>
                <a:ea typeface="Didot" charset="0"/>
                <a:cs typeface="Didot" charset="0"/>
              </a:rPr>
              <a:t>3.</a:t>
            </a:r>
          </a:p>
          <a:p>
            <a:pPr algn="ctr"/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Didot" charset="0"/>
                <a:ea typeface="Didot" charset="0"/>
                <a:cs typeface="Didot" charset="0"/>
              </a:rPr>
              <a:t>Research Methods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134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ctrTitle"/>
          </p:nvPr>
        </p:nvSpPr>
        <p:spPr>
          <a:xfrm>
            <a:off x="3143700" y="2518898"/>
            <a:ext cx="5904600" cy="15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Didot" charset="0"/>
                <a:ea typeface="Didot" charset="0"/>
                <a:cs typeface="Didot" charset="0"/>
              </a:rPr>
              <a:t>4</a:t>
            </a:r>
            <a:r>
              <a:rPr lang="en" b="1" dirty="0" smtClean="0">
                <a:solidFill>
                  <a:schemeClr val="accent4">
                    <a:lumMod val="75000"/>
                  </a:schemeClr>
                </a:solidFill>
                <a:latin typeface="Didot" charset="0"/>
                <a:ea typeface="Didot" charset="0"/>
                <a:cs typeface="Didot" charset="0"/>
              </a:rPr>
              <a:t>.</a:t>
            </a:r>
            <a:endParaRPr b="1" dirty="0">
              <a:solidFill>
                <a:schemeClr val="accent4">
                  <a:lumMod val="75000"/>
                </a:schemeClr>
              </a:solidFill>
              <a:latin typeface="Didot" charset="0"/>
              <a:ea typeface="Didot" charset="0"/>
              <a:cs typeface="Didot" charset="0"/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Didot" charset="0"/>
                <a:ea typeface="Didot" charset="0"/>
                <a:cs typeface="Didot" charset="0"/>
              </a:rPr>
              <a:t>Findings</a:t>
            </a:r>
            <a:endParaRPr b="1" dirty="0">
              <a:solidFill>
                <a:schemeClr val="accent4">
                  <a:lumMod val="75000"/>
                </a:schemeClr>
              </a:solidFill>
              <a:latin typeface="Didot" charset="0"/>
              <a:ea typeface="Didot" charset="0"/>
              <a:cs typeface="Dido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27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417271"/>
              </p:ext>
            </p:extLst>
          </p:nvPr>
        </p:nvGraphicFramePr>
        <p:xfrm>
          <a:off x="551543" y="1567544"/>
          <a:ext cx="11088914" cy="4528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609600" y="653145"/>
            <a:ext cx="10972800" cy="537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rPr lang="en-US" sz="2400" b="1" dirty="0" smtClean="0">
                <a:latin typeface="Didot" charset="0"/>
                <a:ea typeface="Didot" charset="0"/>
                <a:cs typeface="Didot" charset="0"/>
              </a:rPr>
              <a:t>Number of Speeches (Pre-Civil War, 1787 - 1861)</a:t>
            </a:r>
            <a:endParaRPr lang="en-US" sz="2400" b="1" dirty="0">
              <a:latin typeface="Didot" charset="0"/>
              <a:ea typeface="Didot" charset="0"/>
              <a:cs typeface="Didot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96517" y="4135637"/>
            <a:ext cx="350734" cy="15839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67085" y="2247849"/>
            <a:ext cx="2815771" cy="36739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74970" y="4135636"/>
            <a:ext cx="613230" cy="15839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844043" y="4135636"/>
            <a:ext cx="306615" cy="15839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8935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3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7" grpId="1" uiExpand="1" build="p" animBg="1"/>
      <p:bldP spid="8" grpId="0" uiExpand="1" build="p" animBg="1"/>
      <p:bldP spid="9" grpId="2" build="allAtOnce" animBg="1"/>
      <p:bldP spid="9" grpId="3" uiExpand="1" build="allAtOnce" animBg="1"/>
      <p:bldP spid="10" grpId="2" build="allAtOnce" animBg="1"/>
      <p:bldP spid="10" grpId="3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831932"/>
              </p:ext>
            </p:extLst>
          </p:nvPr>
        </p:nvGraphicFramePr>
        <p:xfrm>
          <a:off x="558800" y="406400"/>
          <a:ext cx="11074399" cy="5979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609600" y="653145"/>
            <a:ext cx="10972800" cy="537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rPr lang="en-US" sz="2400" b="1" dirty="0" smtClean="0">
                <a:latin typeface="Didot" charset="0"/>
                <a:ea typeface="Didot" charset="0"/>
                <a:cs typeface="Didot" charset="0"/>
              </a:rPr>
              <a:t>Number of Speeches</a:t>
            </a:r>
            <a:endParaRPr lang="en-US" sz="2400" b="1" dirty="0">
              <a:latin typeface="Didot" charset="0"/>
              <a:ea typeface="Didot" charset="0"/>
              <a:cs typeface="Didot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37943" y="2322284"/>
            <a:ext cx="1001485" cy="36430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784115" y="1066798"/>
            <a:ext cx="798286" cy="489857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8800" y="3788229"/>
            <a:ext cx="5479143" cy="25980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8830610"/>
              </p:ext>
            </p:extLst>
          </p:nvPr>
        </p:nvGraphicFramePr>
        <p:xfrm>
          <a:off x="555625" y="442233"/>
          <a:ext cx="11099346" cy="60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609600" y="653145"/>
            <a:ext cx="10972800" cy="537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rPr lang="en-US" sz="2400" b="1" dirty="0" smtClean="0">
                <a:latin typeface="Didot" charset="0"/>
                <a:ea typeface="Didot" charset="0"/>
                <a:cs typeface="Didot" charset="0"/>
              </a:rPr>
              <a:t>Tone</a:t>
            </a:r>
            <a:endParaRPr lang="en-US" sz="2400" b="1" dirty="0">
              <a:latin typeface="Didot" charset="0"/>
              <a:ea typeface="Didot" charset="0"/>
              <a:cs typeface="Didot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56400" y="3479801"/>
            <a:ext cx="279400" cy="20193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Elbow Connector 10"/>
          <p:cNvCxnSpPr>
            <a:stCxn id="7" idx="0"/>
          </p:cNvCxnSpPr>
          <p:nvPr/>
        </p:nvCxnSpPr>
        <p:spPr>
          <a:xfrm rot="5400000" flipH="1" flipV="1">
            <a:off x="7268936" y="817337"/>
            <a:ext cx="2289629" cy="3035300"/>
          </a:xfrm>
          <a:prstGeom prst="bentConnector2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96100" y="1190172"/>
            <a:ext cx="3035301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PT Serif" charset="0"/>
                <a:ea typeface="PT Serif" charset="0"/>
                <a:cs typeface="PT Serif" charset="0"/>
              </a:rPr>
              <a:t>“treat the negro as a citizen and not a voter”</a:t>
            </a:r>
            <a:endParaRPr lang="en-US" dirty="0">
              <a:latin typeface="PT Serif" charset="0"/>
              <a:ea typeface="PT Serif" charset="0"/>
              <a:cs typeface="PT Serif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96099" y="1713392"/>
            <a:ext cx="3035301" cy="9541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PT Serif" charset="0"/>
                <a:ea typeface="PT Serif" charset="0"/>
                <a:cs typeface="PT Serif" charset="0"/>
              </a:rPr>
              <a:t>Indians </a:t>
            </a:r>
            <a:r>
              <a:rPr lang="en-US" dirty="0">
                <a:latin typeface="PT Serif" charset="0"/>
                <a:ea typeface="PT Serif" charset="0"/>
                <a:cs typeface="PT Serif" charset="0"/>
              </a:rPr>
              <a:t>are “incapable of maintaining their rights against the more civilized and enlightened white man</a:t>
            </a:r>
            <a:r>
              <a:rPr lang="en-US" dirty="0" smtClean="0">
                <a:latin typeface="PT Serif" charset="0"/>
                <a:ea typeface="PT Serif" charset="0"/>
                <a:cs typeface="PT Serif" charset="0"/>
              </a:rPr>
              <a:t>”</a:t>
            </a:r>
            <a:endParaRPr lang="en-US" dirty="0">
              <a:latin typeface="PT Serif" charset="0"/>
              <a:ea typeface="PT Serif" charset="0"/>
              <a:cs typeface="PT Serif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22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049178"/>
              </p:ext>
            </p:extLst>
          </p:nvPr>
        </p:nvGraphicFramePr>
        <p:xfrm>
          <a:off x="525458" y="423717"/>
          <a:ext cx="11146971" cy="6035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609600" y="653145"/>
            <a:ext cx="10972800" cy="537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layfair Display"/>
              <a:buNone/>
              <a:defRPr sz="36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rPr lang="en-US" sz="2400" b="1" dirty="0" smtClean="0">
                <a:latin typeface="Didot" charset="0"/>
                <a:ea typeface="Didot" charset="0"/>
                <a:cs typeface="Didot" charset="0"/>
              </a:rPr>
              <a:t>Reference to Unequal Citizenship</a:t>
            </a:r>
            <a:endParaRPr lang="en-US" sz="2400" b="1" dirty="0">
              <a:latin typeface="Didot" charset="0"/>
              <a:ea typeface="Didot" charset="0"/>
              <a:cs typeface="Dido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51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rt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378</Words>
  <Application>Microsoft Macintosh PowerPoint</Application>
  <PresentationFormat>Widescreen</PresentationFormat>
  <Paragraphs>60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Didot</vt:lpstr>
      <vt:lpstr>Playfair Display</vt:lpstr>
      <vt:lpstr>PT Serif</vt:lpstr>
      <vt:lpstr>Arial</vt:lpstr>
      <vt:lpstr>Portia template</vt:lpstr>
      <vt:lpstr>Presidential Rhetoric about Racial Minorities From Washington to Hoover (1787-1933)</vt:lpstr>
      <vt:lpstr>PowerPoint Presentation</vt:lpstr>
      <vt:lpstr>2. Research Questions</vt:lpstr>
      <vt:lpstr>PowerPoint Presentation</vt:lpstr>
      <vt:lpstr>4. Findings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Presidential Rhetoric about Racial Minorities</dc:title>
  <cp:lastModifiedBy>Jacob Wu</cp:lastModifiedBy>
  <cp:revision>38</cp:revision>
  <dcterms:modified xsi:type="dcterms:W3CDTF">2018-08-16T21:43:33Z</dcterms:modified>
</cp:coreProperties>
</file>