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6"/>
  </p:notesMasterIdLst>
  <p:handoutMasterIdLst>
    <p:handoutMasterId r:id="rId17"/>
  </p:handoutMasterIdLst>
  <p:sldIdLst>
    <p:sldId id="256" r:id="rId2"/>
    <p:sldId id="260" r:id="rId3"/>
    <p:sldId id="264" r:id="rId4"/>
    <p:sldId id="262" r:id="rId5"/>
    <p:sldId id="263" r:id="rId6"/>
    <p:sldId id="275" r:id="rId7"/>
    <p:sldId id="269" r:id="rId8"/>
    <p:sldId id="270" r:id="rId9"/>
    <p:sldId id="277" r:id="rId10"/>
    <p:sldId id="276" r:id="rId11"/>
    <p:sldId id="271" r:id="rId12"/>
    <p:sldId id="261" r:id="rId13"/>
    <p:sldId id="265" r:id="rId14"/>
    <p:sldId id="27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Diaz" initials="CD" lastIdx="1" clrIdx="0">
    <p:extLst>
      <p:ext uri="{19B8F6BF-5375-455C-9EA6-DF929625EA0E}">
        <p15:presenceInfo xmlns:p15="http://schemas.microsoft.com/office/powerpoint/2012/main" userId="S-1-5-21-1655114687-1522300941-1232828436-20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09" autoAdjust="0"/>
  </p:normalViewPr>
  <p:slideViewPr>
    <p:cSldViewPr snapToGrid="0" snapToObjects="1">
      <p:cViewPr varScale="1">
        <p:scale>
          <a:sx n="45" d="100"/>
          <a:sy n="45" d="100"/>
        </p:scale>
        <p:origin x="210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1E245-6054-4C76-AB17-0EB45F5584FD}" type="doc">
      <dgm:prSet loTypeId="urn:microsoft.com/office/officeart/2005/8/layout/venn2" loCatId="relationship" qsTypeId="urn:microsoft.com/office/officeart/2005/8/quickstyle/simple1" qsCatId="simple" csTypeId="urn:microsoft.com/office/officeart/2005/8/colors/accent4_4" csCatId="accent4" phldr="1"/>
      <dgm:spPr/>
      <dgm:t>
        <a:bodyPr/>
        <a:lstStyle/>
        <a:p>
          <a:endParaRPr lang="en-US"/>
        </a:p>
      </dgm:t>
    </dgm:pt>
    <dgm:pt modelId="{456F1DCA-CA5C-4AC0-B189-84A6BFCE2A1A}">
      <dgm:prSet phldrT="[Text]"/>
      <dgm:spPr/>
      <dgm:t>
        <a:bodyPr/>
        <a:lstStyle/>
        <a:p>
          <a:r>
            <a:rPr lang="en-US" dirty="0" smtClean="0">
              <a:latin typeface="Arial Black" panose="020B0A04020102020204" pitchFamily="34" charset="0"/>
              <a:cs typeface="Arial" panose="020B0604020202020204" pitchFamily="34" charset="0"/>
            </a:rPr>
            <a:t>Static Websites</a:t>
          </a:r>
          <a:endParaRPr lang="en-US" dirty="0">
            <a:latin typeface="Arial Black" panose="020B0A04020102020204" pitchFamily="34" charset="0"/>
            <a:cs typeface="Arial" panose="020B0604020202020204" pitchFamily="34" charset="0"/>
          </a:endParaRPr>
        </a:p>
      </dgm:t>
    </dgm:pt>
    <dgm:pt modelId="{07CBF388-9405-4508-8762-4B6407C8D0C0}" type="parTrans" cxnId="{03F7F2F3-D6AB-4AAC-9C4D-E18457858E0A}">
      <dgm:prSet/>
      <dgm:spPr/>
      <dgm:t>
        <a:bodyPr/>
        <a:lstStyle/>
        <a:p>
          <a:endParaRPr lang="en-US"/>
        </a:p>
      </dgm:t>
    </dgm:pt>
    <dgm:pt modelId="{7ADFE442-4C6F-4496-9463-90DB05EDCB3C}" type="sibTrans" cxnId="{03F7F2F3-D6AB-4AAC-9C4D-E18457858E0A}">
      <dgm:prSet/>
      <dgm:spPr/>
      <dgm:t>
        <a:bodyPr/>
        <a:lstStyle/>
        <a:p>
          <a:endParaRPr lang="en-US"/>
        </a:p>
      </dgm:t>
    </dgm:pt>
    <dgm:pt modelId="{BE1D1C9F-1B7A-43B0-8E09-2C313392F8F2}">
      <dgm:prSet phldrT="[Text]"/>
      <dgm:spPr/>
      <dgm:t>
        <a:bodyPr/>
        <a:lstStyle/>
        <a:p>
          <a:r>
            <a:rPr lang="en-US" dirty="0" smtClean="0">
              <a:solidFill>
                <a:schemeClr val="accent1">
                  <a:lumMod val="50000"/>
                </a:schemeClr>
              </a:solidFill>
              <a:latin typeface="Arial Black" panose="020B0A04020102020204" pitchFamily="34" charset="0"/>
            </a:rPr>
            <a:t>Repository</a:t>
          </a:r>
          <a:endParaRPr lang="en-US" dirty="0">
            <a:solidFill>
              <a:schemeClr val="accent1">
                <a:lumMod val="50000"/>
              </a:schemeClr>
            </a:solidFill>
            <a:latin typeface="Arial Black" panose="020B0A04020102020204" pitchFamily="34" charset="0"/>
          </a:endParaRPr>
        </a:p>
      </dgm:t>
    </dgm:pt>
    <dgm:pt modelId="{B95B31DC-F34D-4AFB-B6E2-574C80C65D9F}" type="parTrans" cxnId="{EE727F99-AE64-497B-BED9-883A7802B796}">
      <dgm:prSet/>
      <dgm:spPr/>
      <dgm:t>
        <a:bodyPr/>
        <a:lstStyle/>
        <a:p>
          <a:endParaRPr lang="en-US"/>
        </a:p>
      </dgm:t>
    </dgm:pt>
    <dgm:pt modelId="{96947AFC-1184-4FAE-B5F2-C067BAD6EF2A}" type="sibTrans" cxnId="{EE727F99-AE64-497B-BED9-883A7802B796}">
      <dgm:prSet/>
      <dgm:spPr/>
      <dgm:t>
        <a:bodyPr/>
        <a:lstStyle/>
        <a:p>
          <a:endParaRPr lang="en-US"/>
        </a:p>
      </dgm:t>
    </dgm:pt>
    <dgm:pt modelId="{AD360F9F-33ED-47E2-8E6F-73EC94B1AFE9}" type="pres">
      <dgm:prSet presAssocID="{E8D1E245-6054-4C76-AB17-0EB45F5584FD}" presName="Name0" presStyleCnt="0">
        <dgm:presLayoutVars>
          <dgm:chMax val="7"/>
          <dgm:resizeHandles val="exact"/>
        </dgm:presLayoutVars>
      </dgm:prSet>
      <dgm:spPr/>
      <dgm:t>
        <a:bodyPr/>
        <a:lstStyle/>
        <a:p>
          <a:endParaRPr lang="en-US"/>
        </a:p>
      </dgm:t>
    </dgm:pt>
    <dgm:pt modelId="{416C634A-F3FF-4AA8-8C23-BAA1D251A2C5}" type="pres">
      <dgm:prSet presAssocID="{E8D1E245-6054-4C76-AB17-0EB45F5584FD}" presName="comp1" presStyleCnt="0"/>
      <dgm:spPr/>
    </dgm:pt>
    <dgm:pt modelId="{8ED93B8C-FCFC-4996-88EE-D018C5F0B256}" type="pres">
      <dgm:prSet presAssocID="{E8D1E245-6054-4C76-AB17-0EB45F5584FD}" presName="circle1" presStyleLbl="node1" presStyleIdx="0" presStyleCnt="2" custScaleX="74090" custScaleY="68412" custLinFactNeighborX="27690" custLinFactNeighborY="2539"/>
      <dgm:spPr/>
      <dgm:t>
        <a:bodyPr/>
        <a:lstStyle/>
        <a:p>
          <a:endParaRPr lang="en-US"/>
        </a:p>
      </dgm:t>
    </dgm:pt>
    <dgm:pt modelId="{14D04A36-EAED-4783-BC87-F438E159C84F}" type="pres">
      <dgm:prSet presAssocID="{E8D1E245-6054-4C76-AB17-0EB45F5584FD}" presName="c1text" presStyleLbl="node1" presStyleIdx="0" presStyleCnt="2">
        <dgm:presLayoutVars>
          <dgm:bulletEnabled val="1"/>
        </dgm:presLayoutVars>
      </dgm:prSet>
      <dgm:spPr/>
      <dgm:t>
        <a:bodyPr/>
        <a:lstStyle/>
        <a:p>
          <a:endParaRPr lang="en-US"/>
        </a:p>
      </dgm:t>
    </dgm:pt>
    <dgm:pt modelId="{B048B306-C6C3-414A-821C-556546018108}" type="pres">
      <dgm:prSet presAssocID="{E8D1E245-6054-4C76-AB17-0EB45F5584FD}" presName="comp2" presStyleCnt="0"/>
      <dgm:spPr/>
    </dgm:pt>
    <dgm:pt modelId="{A8DC88B4-A036-4B18-979B-E108772D9C89}" type="pres">
      <dgm:prSet presAssocID="{E8D1E245-6054-4C76-AB17-0EB45F5584FD}" presName="circle2" presStyleLbl="node1" presStyleIdx="1" presStyleCnt="2" custScaleX="84232" custScaleY="58144" custLinFactNeighborX="36921" custLinFactNeighborY="3385"/>
      <dgm:spPr/>
      <dgm:t>
        <a:bodyPr/>
        <a:lstStyle/>
        <a:p>
          <a:endParaRPr lang="en-US"/>
        </a:p>
      </dgm:t>
    </dgm:pt>
    <dgm:pt modelId="{5AEC6503-FCC8-47AE-99A1-983EA17A717B}" type="pres">
      <dgm:prSet presAssocID="{E8D1E245-6054-4C76-AB17-0EB45F5584FD}" presName="c2text" presStyleLbl="node1" presStyleIdx="1" presStyleCnt="2">
        <dgm:presLayoutVars>
          <dgm:bulletEnabled val="1"/>
        </dgm:presLayoutVars>
      </dgm:prSet>
      <dgm:spPr/>
      <dgm:t>
        <a:bodyPr/>
        <a:lstStyle/>
        <a:p>
          <a:endParaRPr lang="en-US"/>
        </a:p>
      </dgm:t>
    </dgm:pt>
  </dgm:ptLst>
  <dgm:cxnLst>
    <dgm:cxn modelId="{C1E37994-B3D1-44E0-A599-9D8347D4F11D}" type="presOf" srcId="{BE1D1C9F-1B7A-43B0-8E09-2C313392F8F2}" destId="{5AEC6503-FCC8-47AE-99A1-983EA17A717B}" srcOrd="1" destOrd="0" presId="urn:microsoft.com/office/officeart/2005/8/layout/venn2"/>
    <dgm:cxn modelId="{43C2E41C-81DA-4FC6-A3A2-043A131ACB3B}" type="presOf" srcId="{E8D1E245-6054-4C76-AB17-0EB45F5584FD}" destId="{AD360F9F-33ED-47E2-8E6F-73EC94B1AFE9}" srcOrd="0" destOrd="0" presId="urn:microsoft.com/office/officeart/2005/8/layout/venn2"/>
    <dgm:cxn modelId="{B8200A15-2C6C-4229-9B52-804A853003C7}" type="presOf" srcId="{BE1D1C9F-1B7A-43B0-8E09-2C313392F8F2}" destId="{A8DC88B4-A036-4B18-979B-E108772D9C89}" srcOrd="0" destOrd="0" presId="urn:microsoft.com/office/officeart/2005/8/layout/venn2"/>
    <dgm:cxn modelId="{06253568-FBBD-4C3C-B881-54391CA1A350}" type="presOf" srcId="{456F1DCA-CA5C-4AC0-B189-84A6BFCE2A1A}" destId="{8ED93B8C-FCFC-4996-88EE-D018C5F0B256}" srcOrd="0" destOrd="0" presId="urn:microsoft.com/office/officeart/2005/8/layout/venn2"/>
    <dgm:cxn modelId="{547EB2DE-E73D-4CB2-8615-4D745BD4FEA5}" type="presOf" srcId="{456F1DCA-CA5C-4AC0-B189-84A6BFCE2A1A}" destId="{14D04A36-EAED-4783-BC87-F438E159C84F}" srcOrd="1" destOrd="0" presId="urn:microsoft.com/office/officeart/2005/8/layout/venn2"/>
    <dgm:cxn modelId="{03F7F2F3-D6AB-4AAC-9C4D-E18457858E0A}" srcId="{E8D1E245-6054-4C76-AB17-0EB45F5584FD}" destId="{456F1DCA-CA5C-4AC0-B189-84A6BFCE2A1A}" srcOrd="0" destOrd="0" parTransId="{07CBF388-9405-4508-8762-4B6407C8D0C0}" sibTransId="{7ADFE442-4C6F-4496-9463-90DB05EDCB3C}"/>
    <dgm:cxn modelId="{EE727F99-AE64-497B-BED9-883A7802B796}" srcId="{E8D1E245-6054-4C76-AB17-0EB45F5584FD}" destId="{BE1D1C9F-1B7A-43B0-8E09-2C313392F8F2}" srcOrd="1" destOrd="0" parTransId="{B95B31DC-F34D-4AFB-B6E2-574C80C65D9F}" sibTransId="{96947AFC-1184-4FAE-B5F2-C067BAD6EF2A}"/>
    <dgm:cxn modelId="{EBEB5BB8-D5F4-46CA-B56B-7C37F78A3C08}" type="presParOf" srcId="{AD360F9F-33ED-47E2-8E6F-73EC94B1AFE9}" destId="{416C634A-F3FF-4AA8-8C23-BAA1D251A2C5}" srcOrd="0" destOrd="0" presId="urn:microsoft.com/office/officeart/2005/8/layout/venn2"/>
    <dgm:cxn modelId="{A17616B0-7F4C-4C48-8FBD-C89054C94C8D}" type="presParOf" srcId="{416C634A-F3FF-4AA8-8C23-BAA1D251A2C5}" destId="{8ED93B8C-FCFC-4996-88EE-D018C5F0B256}" srcOrd="0" destOrd="0" presId="urn:microsoft.com/office/officeart/2005/8/layout/venn2"/>
    <dgm:cxn modelId="{5B83B412-4432-4F0B-B6F7-BA31ECA29F34}" type="presParOf" srcId="{416C634A-F3FF-4AA8-8C23-BAA1D251A2C5}" destId="{14D04A36-EAED-4783-BC87-F438E159C84F}" srcOrd="1" destOrd="0" presId="urn:microsoft.com/office/officeart/2005/8/layout/venn2"/>
    <dgm:cxn modelId="{151AB143-722E-4EB2-9B8A-B4F679EC001F}" type="presParOf" srcId="{AD360F9F-33ED-47E2-8E6F-73EC94B1AFE9}" destId="{B048B306-C6C3-414A-821C-556546018108}" srcOrd="1" destOrd="0" presId="urn:microsoft.com/office/officeart/2005/8/layout/venn2"/>
    <dgm:cxn modelId="{C8B5FDD9-175F-48B2-BB7D-64E6780F90DA}" type="presParOf" srcId="{B048B306-C6C3-414A-821C-556546018108}" destId="{A8DC88B4-A036-4B18-979B-E108772D9C89}" srcOrd="0" destOrd="0" presId="urn:microsoft.com/office/officeart/2005/8/layout/venn2"/>
    <dgm:cxn modelId="{046D9CE3-3574-4842-848C-1D46BE9422C8}" type="presParOf" srcId="{B048B306-C6C3-414A-821C-556546018108}" destId="{5AEC6503-FCC8-47AE-99A1-983EA17A717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93B8C-FCFC-4996-88EE-D018C5F0B256}">
      <dsp:nvSpPr>
        <dsp:cNvPr id="0" name=""/>
        <dsp:cNvSpPr/>
      </dsp:nvSpPr>
      <dsp:spPr>
        <a:xfrm>
          <a:off x="3977363" y="1162195"/>
          <a:ext cx="4709419" cy="4348506"/>
        </a:xfrm>
        <a:prstGeom prst="ellipse">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Arial Black" panose="020B0A04020102020204" pitchFamily="34" charset="0"/>
              <a:cs typeface="Arial" panose="020B0604020202020204" pitchFamily="34" charset="0"/>
            </a:rPr>
            <a:t>Static Websites</a:t>
          </a:r>
          <a:endParaRPr lang="en-US" sz="2000" kern="1200" dirty="0">
            <a:latin typeface="Arial Black" panose="020B0A04020102020204" pitchFamily="34" charset="0"/>
            <a:cs typeface="Arial" panose="020B0604020202020204" pitchFamily="34" charset="0"/>
          </a:endParaRPr>
        </a:p>
      </dsp:txBody>
      <dsp:txXfrm>
        <a:off x="5095850" y="1488332"/>
        <a:ext cx="2472445" cy="739246"/>
      </dsp:txXfrm>
    </dsp:sp>
    <dsp:sp modelId="{A8DC88B4-A036-4B18-979B-E108772D9C89}">
      <dsp:nvSpPr>
        <dsp:cNvPr id="0" name=""/>
        <dsp:cNvSpPr/>
      </dsp:nvSpPr>
      <dsp:spPr>
        <a:xfrm>
          <a:off x="4324340" y="2745037"/>
          <a:ext cx="4015560" cy="2771877"/>
        </a:xfrm>
        <a:prstGeom prst="ellipse">
          <a:avLst/>
        </a:prstGeom>
        <a:solidFill>
          <a:schemeClr val="accent4">
            <a:shade val="50000"/>
            <a:hueOff val="-209434"/>
            <a:satOff val="-6337"/>
            <a:lumOff val="416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1">
                  <a:lumMod val="50000"/>
                </a:schemeClr>
              </a:solidFill>
              <a:latin typeface="Arial Black" panose="020B0A04020102020204" pitchFamily="34" charset="0"/>
            </a:rPr>
            <a:t>Repository</a:t>
          </a:r>
          <a:endParaRPr lang="en-US" sz="2000" kern="1200" dirty="0">
            <a:solidFill>
              <a:schemeClr val="accent1">
                <a:lumMod val="50000"/>
              </a:schemeClr>
            </a:solidFill>
            <a:latin typeface="Arial Black" panose="020B0A04020102020204" pitchFamily="34" charset="0"/>
          </a:endParaRPr>
        </a:p>
      </dsp:txBody>
      <dsp:txXfrm>
        <a:off x="4912405" y="3438006"/>
        <a:ext cx="2839430" cy="138593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6D1952-4C8C-594A-8D47-CC3EBD31CD69}" type="datetimeFigureOut">
              <a:rPr lang="en-US" smtClean="0"/>
              <a:t>6/6/2018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32E9FD-FA40-FC48-8917-175ED0BCC748}" type="slidenum">
              <a:rPr lang="en-US" smtClean="0"/>
              <a:t>‹#›</a:t>
            </a:fld>
            <a:endParaRPr lang="en-US"/>
          </a:p>
        </p:txBody>
      </p:sp>
    </p:spTree>
    <p:extLst>
      <p:ext uri="{BB962C8B-B14F-4D97-AF65-F5344CB8AC3E}">
        <p14:creationId xmlns:p14="http://schemas.microsoft.com/office/powerpoint/2010/main" val="41872048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E82BA9-193E-D440-8A2C-9653656F2AE3}" type="datetimeFigureOut">
              <a:rPr lang="en-US" smtClean="0"/>
              <a:t>6/6/2018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63C63D-0C1A-0E4C-A0BD-8D65A9542426}" type="slidenum">
              <a:rPr lang="en-US" smtClean="0"/>
              <a:t>‹#›</a:t>
            </a:fld>
            <a:endParaRPr lang="en-US"/>
          </a:p>
        </p:txBody>
      </p:sp>
    </p:spTree>
    <p:extLst>
      <p:ext uri="{BB962C8B-B14F-4D97-AF65-F5344CB8AC3E}">
        <p14:creationId xmlns:p14="http://schemas.microsoft.com/office/powerpoint/2010/main" val="42107056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I am the digital publishing librarian at Northwestern University in Evanston, Illinois. My responsibilities include </a:t>
            </a:r>
            <a:r>
              <a:rPr lang="en-US" baseline="0" dirty="0" smtClean="0"/>
              <a:t>managing </a:t>
            </a:r>
            <a:r>
              <a:rPr lang="en-US" baseline="0" dirty="0" smtClean="0"/>
              <a:t>an institutional repository and facilitating scholarly publishing projects, like journals and conference proceedings. I’m going to be talking about how I am using Jekyll with our institutional repository.</a:t>
            </a:r>
            <a:endParaRPr lang="en-US" dirty="0" smtClean="0"/>
          </a:p>
        </p:txBody>
      </p:sp>
      <p:sp>
        <p:nvSpPr>
          <p:cNvPr id="4" name="Slide Number Placeholder 3"/>
          <p:cNvSpPr>
            <a:spLocks noGrp="1"/>
          </p:cNvSpPr>
          <p:nvPr>
            <p:ph type="sldNum" sz="quarter" idx="10"/>
          </p:nvPr>
        </p:nvSpPr>
        <p:spPr/>
        <p:txBody>
          <a:bodyPr/>
          <a:lstStyle/>
          <a:p>
            <a:fld id="{6363C63D-0C1A-0E4C-A0BD-8D65A9542426}" type="slidenum">
              <a:rPr lang="en-US" smtClean="0"/>
              <a:t>0</a:t>
            </a:fld>
            <a:endParaRPr lang="en-US"/>
          </a:p>
        </p:txBody>
      </p:sp>
    </p:spTree>
    <p:extLst>
      <p:ext uri="{BB962C8B-B14F-4D97-AF65-F5344CB8AC3E}">
        <p14:creationId xmlns:p14="http://schemas.microsoft.com/office/powerpoint/2010/main" val="253602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use Jekyll to create OAI-PMH feeds for your</a:t>
            </a:r>
            <a:r>
              <a:rPr lang="en-US" baseline="0" dirty="0" smtClean="0"/>
              <a:t> scholarly publications, if you want.</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9</a:t>
            </a:fld>
            <a:endParaRPr lang="en-US"/>
          </a:p>
        </p:txBody>
      </p:sp>
    </p:spTree>
    <p:extLst>
      <p:ext uri="{BB962C8B-B14F-4D97-AF65-F5344CB8AC3E}">
        <p14:creationId xmlns:p14="http://schemas.microsoft.com/office/powerpoint/2010/main" val="23861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a:t>
            </a:r>
            <a:r>
              <a:rPr lang="en-US" baseline="0" dirty="0" smtClean="0"/>
              <a:t>basic selling point for c</a:t>
            </a:r>
            <a:r>
              <a:rPr lang="en-US" dirty="0" smtClean="0"/>
              <a:t>onferences, research centers, and</a:t>
            </a:r>
            <a:r>
              <a:rPr lang="en-US" baseline="0" dirty="0" smtClean="0"/>
              <a:t> academic departments is the ability to have collections in the repository. Every collection in our repository more or less looks the same: a landing page with a list of titles that link out to works. Often, people want more than this. They want a better, more customizable presentation for their research, and this is where Jekyll can be very useful. </a:t>
            </a:r>
            <a:endParaRPr lang="en-US" dirty="0"/>
          </a:p>
        </p:txBody>
      </p:sp>
      <p:sp>
        <p:nvSpPr>
          <p:cNvPr id="4" name="Slide Number Placeholder 3"/>
          <p:cNvSpPr>
            <a:spLocks noGrp="1"/>
          </p:cNvSpPr>
          <p:nvPr>
            <p:ph type="sldNum" sz="quarter" idx="10"/>
          </p:nvPr>
        </p:nvSpPr>
        <p:spPr/>
        <p:txBody>
          <a:bodyPr/>
          <a:lstStyle/>
          <a:p>
            <a:fld id="{2B4DBFB1-B78D-4A61-B00A-16F35C9C6ACB}" type="slidenum">
              <a:rPr lang="en-US" smtClean="0"/>
              <a:t>10</a:t>
            </a:fld>
            <a:endParaRPr lang="en-US"/>
          </a:p>
        </p:txBody>
      </p:sp>
    </p:spTree>
    <p:extLst>
      <p:ext uri="{BB962C8B-B14F-4D97-AF65-F5344CB8AC3E}">
        <p14:creationId xmlns:p14="http://schemas.microsoft.com/office/powerpoint/2010/main" val="355628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Jekyll is a</a:t>
            </a:r>
            <a:r>
              <a:rPr lang="en-US" baseline="0" dirty="0" smtClean="0"/>
              <a:t> popular</a:t>
            </a:r>
            <a:r>
              <a:rPr lang="en-US" dirty="0" smtClean="0"/>
              <a:t> open source, static</a:t>
            </a:r>
            <a:r>
              <a:rPr lang="en-US" baseline="0" dirty="0" smtClean="0"/>
              <a:t> site generator. S</a:t>
            </a:r>
            <a:r>
              <a:rPr lang="en-US" dirty="0" smtClean="0"/>
              <a:t>tatic site generators are command-line tools that transform plain text files into websites.</a:t>
            </a:r>
            <a:r>
              <a:rPr lang="en-US" baseline="0"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way of the main advantages of using a static site generator instead of a system like WordPress is that there are no databases or server-side processing required to run on servers for generating dynamic content to end-users. This makes static websites cheaper to host, easier to maintain, and safe from malware attacks.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Jekyll is only one of hundreds of static site generators, and they all basically perform the same tasks. Other popular tools include Hugo and Gatsby, and I’m definitely not alone in the digital library community creating static websites. </a:t>
            </a:r>
            <a:endParaRPr lang="en-US" dirty="0" smtClean="0"/>
          </a:p>
        </p:txBody>
      </p:sp>
      <p:sp>
        <p:nvSpPr>
          <p:cNvPr id="4" name="Slide Number Placeholder 3"/>
          <p:cNvSpPr>
            <a:spLocks noGrp="1"/>
          </p:cNvSpPr>
          <p:nvPr>
            <p:ph type="sldNum" sz="quarter" idx="10"/>
          </p:nvPr>
        </p:nvSpPr>
        <p:spPr/>
        <p:txBody>
          <a:bodyPr/>
          <a:lstStyle/>
          <a:p>
            <a:fld id="{6363C63D-0C1A-0E4C-A0BD-8D65A9542426}" type="slidenum">
              <a:rPr lang="en-US" smtClean="0"/>
              <a:t>1</a:t>
            </a:fld>
            <a:endParaRPr lang="en-US"/>
          </a:p>
        </p:txBody>
      </p:sp>
    </p:spTree>
    <p:extLst>
      <p:ext uri="{BB962C8B-B14F-4D97-AF65-F5344CB8AC3E}">
        <p14:creationId xmlns:p14="http://schemas.microsoft.com/office/powerpoint/2010/main" val="168808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case I</a:t>
            </a:r>
            <a:r>
              <a:rPr lang="en-US" baseline="0" dirty="0" smtClean="0"/>
              <a:t> will be focusing on is scholarly publishing, specifically journals and conference proceedings. This is a basic terminology mapping between scholarly publishing and Jekyll. Metadata is formatted as YAML, the full-text is formatted as Markdown, and the templates are created with HTML and CSS. If you have a basic familiarity with these markup languages, you’re well equipped to begin creating websites with Jekyll. </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2</a:t>
            </a:fld>
            <a:endParaRPr lang="en-US"/>
          </a:p>
        </p:txBody>
      </p:sp>
    </p:spTree>
    <p:extLst>
      <p:ext uri="{BB962C8B-B14F-4D97-AF65-F5344CB8AC3E}">
        <p14:creationId xmlns:p14="http://schemas.microsoft.com/office/powerpoint/2010/main" val="362641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standard</a:t>
            </a:r>
            <a:r>
              <a:rPr lang="en-US" baseline="0" dirty="0" smtClean="0"/>
              <a:t> Jekyll project is basically a folder with several subdirectories that contain plain text files. </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3</a:t>
            </a:fld>
            <a:endParaRPr lang="en-US"/>
          </a:p>
        </p:txBody>
      </p:sp>
    </p:spTree>
    <p:extLst>
      <p:ext uri="{BB962C8B-B14F-4D97-AF65-F5344CB8AC3E}">
        <p14:creationId xmlns:p14="http://schemas.microsoft.com/office/powerpoint/2010/main" val="242137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you run a Jekyll command, the software takes the content that you’re storing in YAML and Markdown and creates the website from the HTML templates and CSS styles you specified. The Jekyll community has released a lot open source themes that you can use if you don’t want to mess around too much with CSS.  </a:t>
            </a:r>
            <a:endParaRPr lang="en-US" dirty="0" smtClean="0"/>
          </a:p>
          <a:p>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4</a:t>
            </a:fld>
            <a:endParaRPr lang="en-US"/>
          </a:p>
        </p:txBody>
      </p:sp>
    </p:spTree>
    <p:extLst>
      <p:ext uri="{BB962C8B-B14F-4D97-AF65-F5344CB8AC3E}">
        <p14:creationId xmlns:p14="http://schemas.microsoft.com/office/powerpoint/2010/main" val="214830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recently</a:t>
            </a:r>
            <a:r>
              <a:rPr lang="en-US" baseline="0" dirty="0" smtClean="0"/>
              <a:t> used Jekyll to create a conference proceedings publication for </a:t>
            </a:r>
            <a:r>
              <a:rPr lang="en-US" baseline="0" dirty="0" err="1" smtClean="0"/>
              <a:t>Northwestern’s</a:t>
            </a:r>
            <a:r>
              <a:rPr lang="en-US" baseline="0" dirty="0" smtClean="0"/>
              <a:t> Computational Research Day. This publication collects posters and visualizations, including images, video. These non-traditional scholarly materials are exactly the types of things I look for when promoting our institutional repository. </a:t>
            </a:r>
          </a:p>
          <a:p>
            <a:endParaRPr lang="en-US" baseline="0" dirty="0" smtClean="0"/>
          </a:p>
          <a:p>
            <a:r>
              <a:rPr lang="en-US" baseline="0" dirty="0" smtClean="0"/>
              <a:t>I created this site because I wanted a light-weight solution for presenting the content that is ultimately stored in the repository. This is a much more appealing user interface than the standard collection view in our repository. </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5</a:t>
            </a:fld>
            <a:endParaRPr lang="en-US"/>
          </a:p>
        </p:txBody>
      </p:sp>
    </p:spTree>
    <p:extLst>
      <p:ext uri="{BB962C8B-B14F-4D97-AF65-F5344CB8AC3E}">
        <p14:creationId xmlns:p14="http://schemas.microsoft.com/office/powerpoint/2010/main" val="286899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item on the website has a landing</a:t>
            </a:r>
            <a:r>
              <a:rPr lang="en-US" baseline="0" dirty="0" smtClean="0"/>
              <a:t> page that displays the content, allows users to download the content, and provides a DOI for citation and persistent linking. The DOI is the primary connection point between the static website and the repository. </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6</a:t>
            </a:fld>
            <a:endParaRPr lang="en-US"/>
          </a:p>
        </p:txBody>
      </p:sp>
    </p:spTree>
    <p:extLst>
      <p:ext uri="{BB962C8B-B14F-4D97-AF65-F5344CB8AC3E}">
        <p14:creationId xmlns:p14="http://schemas.microsoft.com/office/powerpoint/2010/main" val="182308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DOIs are generated by the repository and point to</a:t>
            </a:r>
            <a:r>
              <a:rPr lang="en-US" baseline="0" dirty="0" smtClean="0"/>
              <a:t> the repository copy of the item. Linking the two versions of the items is a manual process, but the authors can deposit their work in the repository, which means I’m basically using the repository as a submission tool. </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7</a:t>
            </a:fld>
            <a:endParaRPr lang="en-US"/>
          </a:p>
        </p:txBody>
      </p:sp>
    </p:spTree>
    <p:extLst>
      <p:ext uri="{BB962C8B-B14F-4D97-AF65-F5344CB8AC3E}">
        <p14:creationId xmlns:p14="http://schemas.microsoft.com/office/powerpoint/2010/main" val="413733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Jekyll allows you to add more SEO to</a:t>
            </a:r>
            <a:r>
              <a:rPr lang="en-US" baseline="0" dirty="0" smtClean="0"/>
              <a:t> repository collections. Here’s some header text for Google Scholar, Dublin Core, and Open Graph metadata for an item on the static website.</a:t>
            </a:r>
            <a:endParaRPr lang="en-US" dirty="0"/>
          </a:p>
        </p:txBody>
      </p:sp>
      <p:sp>
        <p:nvSpPr>
          <p:cNvPr id="4" name="Slide Number Placeholder 3"/>
          <p:cNvSpPr>
            <a:spLocks noGrp="1"/>
          </p:cNvSpPr>
          <p:nvPr>
            <p:ph type="sldNum" sz="quarter" idx="10"/>
          </p:nvPr>
        </p:nvSpPr>
        <p:spPr/>
        <p:txBody>
          <a:bodyPr/>
          <a:lstStyle/>
          <a:p>
            <a:fld id="{6363C63D-0C1A-0E4C-A0BD-8D65A9542426}" type="slidenum">
              <a:rPr lang="en-US" smtClean="0"/>
              <a:t>8</a:t>
            </a:fld>
            <a:endParaRPr lang="en-US"/>
          </a:p>
        </p:txBody>
      </p:sp>
    </p:spTree>
    <p:extLst>
      <p:ext uri="{BB962C8B-B14F-4D97-AF65-F5344CB8AC3E}">
        <p14:creationId xmlns:p14="http://schemas.microsoft.com/office/powerpoint/2010/main" val="1474420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defRPr>
            </a:lvl1pPr>
          </a:lstStyle>
          <a:p>
            <a:fld id="{D3421027-4EC0-9C48-8CFB-B8A3104CB056}" type="datetime1">
              <a:rPr lang="en-US" smtClean="0"/>
              <a:pPr/>
              <a:t>6/6/2018</a:t>
            </a:fld>
            <a:endParaRPr lang="en-US"/>
          </a:p>
        </p:txBody>
      </p:sp>
      <p:sp>
        <p:nvSpPr>
          <p:cNvPr id="3" name="Footer Placeholder 2"/>
          <p:cNvSpPr>
            <a:spLocks noGrp="1"/>
          </p:cNvSpPr>
          <p:nvPr>
            <p:ph type="ftr" sz="quarter" idx="11"/>
          </p:nvPr>
        </p:nvSpPr>
        <p:spPr/>
        <p:txBody>
          <a:bodyPr/>
          <a:lstStyle>
            <a:lvl1pPr>
              <a:defRPr>
                <a:latin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405320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B362BA78-8688-C546-A03A-2A39F84C0B58}" type="datetime1">
              <a:rPr lang="en-US" smtClean="0"/>
              <a:pPr/>
              <a:t>6/6/2018</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77027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F5B9135-15EF-DE46-84CC-16626B0FAF7F}" type="datetime1">
              <a:rPr lang="en-US" smtClean="0"/>
              <a:pPr/>
              <a:t>6/6/2018</a:t>
            </a:fld>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7" name="TextBox 6"/>
          <p:cNvSpPr txBox="1"/>
          <p:nvPr userDrawn="1"/>
        </p:nvSpPr>
        <p:spPr>
          <a:xfrm>
            <a:off x="3136197" y="-406080"/>
            <a:ext cx="184666" cy="369332"/>
          </a:xfrm>
          <a:prstGeom prst="rect">
            <a:avLst/>
          </a:prstGeom>
          <a:noFill/>
        </p:spPr>
        <p:txBody>
          <a:bodyPr wrap="none" rtlCol="0">
            <a:spAutoFit/>
          </a:bodyPr>
          <a:lstStyle/>
          <a:p>
            <a:endParaRPr lang="en-US" dirty="0"/>
          </a:p>
        </p:txBody>
      </p:sp>
      <p:sp>
        <p:nvSpPr>
          <p:cNvPr id="8" name="Footer Placeholder 5"/>
          <p:cNvSpPr>
            <a:spLocks noGrp="1"/>
          </p:cNvSpPr>
          <p:nvPr>
            <p:ph type="ftr" sz="quarter" idx="11"/>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785029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77ADD-011F-3541-9724-9C7FC92455D5}" type="datetime1">
              <a:rPr lang="en-US" smtClean="0"/>
              <a:t>6/6/2018</a:t>
            </a:fld>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7" name="Footer Placeholder 5"/>
          <p:cNvSpPr>
            <a:spLocks noGrp="1"/>
          </p:cNvSpPr>
          <p:nvPr>
            <p:ph type="ftr" sz="quarter" idx="11"/>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34923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parator Pa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0" y="2056080"/>
            <a:ext cx="9144000" cy="2738880"/>
          </a:xfrm>
        </p:spPr>
        <p:txBody>
          <a:bodyPr/>
          <a:lstStyle>
            <a:lvl1pPr algn="ctr">
              <a:defRPr>
                <a:solidFill>
                  <a:schemeClr val="bg1"/>
                </a:solidFill>
                <a:latin typeface="Arial"/>
              </a:defRPr>
            </a:lvl1pPr>
          </a:lstStyle>
          <a:p>
            <a:r>
              <a:rPr lang="en-US" dirty="0" smtClean="0"/>
              <a:t>Separator</a:t>
            </a:r>
            <a:endParaRPr lang="en-US" dirty="0"/>
          </a:p>
        </p:txBody>
      </p:sp>
    </p:spTree>
    <p:extLst>
      <p:ext uri="{BB962C8B-B14F-4D97-AF65-F5344CB8AC3E}">
        <p14:creationId xmlns:p14="http://schemas.microsoft.com/office/powerpoint/2010/main" val="61177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a:defRPr>
            </a:lvl1pPr>
          </a:lstStyle>
          <a:p>
            <a:fld id="{FA5DAB8B-8178-D047-869E-5A62AF236443}"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344140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B9AB8213-A564-3C44-8CA0-968996562138}" type="datetime1">
              <a:rPr lang="en-US" smtClean="0"/>
              <a:pPr/>
              <a:t>6/6/2018</a:t>
            </a:fld>
            <a:endParaRPr lang="en-US"/>
          </a:p>
        </p:txBody>
      </p:sp>
      <p:sp>
        <p:nvSpPr>
          <p:cNvPr id="5" name="Footer Placeholder 4"/>
          <p:cNvSpPr>
            <a:spLocks noGrp="1"/>
          </p:cNvSpPr>
          <p:nvPr>
            <p:ph type="ftr" sz="quarter" idx="11"/>
          </p:nvPr>
        </p:nvSpPr>
        <p:spPr/>
        <p:txBody>
          <a:bodyPr/>
          <a:lstStyle>
            <a:lvl1pPr>
              <a:defRPr>
                <a:latin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409656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0A83DA12-03A5-114A-ABAE-78CD6BB6AC19}" type="datetime1">
              <a:rPr lang="en-US" smtClean="0"/>
              <a:pPr/>
              <a:t>6/6/2018</a:t>
            </a:fld>
            <a:endParaRPr lang="en-US"/>
          </a:p>
        </p:txBody>
      </p:sp>
      <p:sp>
        <p:nvSpPr>
          <p:cNvPr id="5" name="Footer Placeholder 4"/>
          <p:cNvSpPr>
            <a:spLocks noGrp="1"/>
          </p:cNvSpPr>
          <p:nvPr>
            <p:ph type="ftr" sz="quarter" idx="11"/>
          </p:nvPr>
        </p:nvSpPr>
        <p:spPr/>
        <p:txBody>
          <a:bodyPr/>
          <a:lstStyle>
            <a:lvl1pPr>
              <a:defRPr>
                <a:latin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240463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a:defRPr>
            </a:lvl1pPr>
          </a:lstStyle>
          <a:p>
            <a:fld id="{1FFF386F-14E4-954A-9EC2-E277FFD66D49}" type="datetime1">
              <a:rPr lang="en-US" smtClean="0"/>
              <a:pPr/>
              <a:t>6/6/2018</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269572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a:defRPr>
            </a:lvl1pPr>
          </a:lstStyle>
          <a:p>
            <a:fld id="{D8FFCF06-3344-8345-BEA6-DDAEFCC6ECCE}" type="datetime1">
              <a:rPr lang="en-US" smtClean="0"/>
              <a:pPr/>
              <a:t>6/6/2018</a:t>
            </a:fld>
            <a:endParaRPr lang="en-US"/>
          </a:p>
        </p:txBody>
      </p:sp>
      <p:sp>
        <p:nvSpPr>
          <p:cNvPr id="8" name="Footer Placeholder 7"/>
          <p:cNvSpPr>
            <a:spLocks noGrp="1"/>
          </p:cNvSpPr>
          <p:nvPr>
            <p:ph type="ftr" sz="quarter" idx="11"/>
          </p:nvPr>
        </p:nvSpPr>
        <p:spPr/>
        <p:txBody>
          <a:bodyPr/>
          <a:lstStyle>
            <a:lvl1pPr>
              <a:defRPr>
                <a:latin typeface="Arial"/>
              </a:defRPr>
            </a:lvl1pPr>
          </a:lstStyle>
          <a:p>
            <a:endParaRPr lang="en-US"/>
          </a:p>
        </p:txBody>
      </p:sp>
      <p:sp>
        <p:nvSpPr>
          <p:cNvPr id="9" name="Slide Number Placeholder 8"/>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194377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defRPr>
            </a:lvl1pPr>
          </a:lstStyle>
          <a:p>
            <a:fld id="{84C6D879-35D4-554E-9D6D-93E8130AA922}" type="datetime1">
              <a:rPr lang="en-US" smtClean="0"/>
              <a:pPr/>
              <a:t>6/6/2018</a:t>
            </a:fld>
            <a:endParaRPr lang="en-US"/>
          </a:p>
        </p:txBody>
      </p:sp>
      <p:sp>
        <p:nvSpPr>
          <p:cNvPr id="4" name="Footer Placeholder 3"/>
          <p:cNvSpPr>
            <a:spLocks noGrp="1"/>
          </p:cNvSpPr>
          <p:nvPr>
            <p:ph type="ftr" sz="quarter" idx="11"/>
          </p:nvPr>
        </p:nvSpPr>
        <p:spPr/>
        <p:txBody>
          <a:bodyPr/>
          <a:lstStyle>
            <a:lvl1pPr>
              <a:defRPr>
                <a:latin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27832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a:defRPr>
            </a:lvl1pPr>
            <a:lvl2pPr>
              <a:defRPr sz="2800">
                <a:latin typeface="Arial"/>
              </a:defRPr>
            </a:lvl2pPr>
            <a:lvl3pPr>
              <a:defRPr sz="2400">
                <a:latin typeface="Arial"/>
              </a:defRPr>
            </a:lvl3pPr>
            <a:lvl4pPr>
              <a:defRPr sz="2000">
                <a:latin typeface="Arial"/>
              </a:defRPr>
            </a:lvl4pPr>
            <a:lvl5pPr>
              <a:defRPr sz="2000">
                <a:latin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AB182AE3-760A-8E44-AB65-03A533386DFC}" type="datetime1">
              <a:rPr lang="en-US" smtClean="0"/>
              <a:pPr/>
              <a:t>6/6/2018</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428024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C176C-065F-124D-AAA4-94F2B7A2EC7C}" type="datetime1">
              <a:rPr lang="en-US" smtClean="0"/>
              <a:t>6/6/2018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b"/>
          <a:lstStyle>
            <a:lvl1pPr algn="r">
              <a:defRPr sz="1200">
                <a:solidFill>
                  <a:srgbClr val="FFFFFF"/>
                </a:solidFill>
                <a:latin typeface="Arial"/>
                <a:cs typeface="Arial"/>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864960203"/>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49" r:id="rId3"/>
    <p:sldLayoutId id="214748365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48"/>
            <a:ext cx="9144000" cy="6858000"/>
          </a:xfrm>
          <a:prstGeom prst="rect">
            <a:avLst/>
          </a:prstGeom>
        </p:spPr>
      </p:pic>
      <p:sp>
        <p:nvSpPr>
          <p:cNvPr id="2" name="Title 1"/>
          <p:cNvSpPr>
            <a:spLocks noGrp="1"/>
          </p:cNvSpPr>
          <p:nvPr>
            <p:ph type="ctrTitle"/>
          </p:nvPr>
        </p:nvSpPr>
        <p:spPr>
          <a:xfrm>
            <a:off x="914400" y="1450228"/>
            <a:ext cx="8229600" cy="2416629"/>
          </a:xfrm>
        </p:spPr>
        <p:txBody>
          <a:bodyPr>
            <a:noAutofit/>
          </a:bodyPr>
          <a:lstStyle/>
          <a:p>
            <a:pPr algn="l"/>
            <a:r>
              <a:rPr lang="en-US" sz="5400" dirty="0" smtClean="0">
                <a:solidFill>
                  <a:schemeClr val="bg1"/>
                </a:solidFill>
                <a:latin typeface="Arial Black" panose="020B0A04020102020204" pitchFamily="34" charset="0"/>
              </a:rPr>
              <a:t>Jekyll &amp; Institutional Repositories</a:t>
            </a:r>
            <a:endParaRPr lang="en-US" sz="5400" dirty="0">
              <a:solidFill>
                <a:schemeClr val="bg1"/>
              </a:solidFill>
              <a:latin typeface="Arial Black" panose="020B0A04020102020204" pitchFamily="34" charset="0"/>
            </a:endParaRPr>
          </a:p>
        </p:txBody>
      </p:sp>
      <p:sp>
        <p:nvSpPr>
          <p:cNvPr id="3" name="Subtitle 2"/>
          <p:cNvSpPr>
            <a:spLocks noGrp="1"/>
          </p:cNvSpPr>
          <p:nvPr>
            <p:ph type="subTitle" idx="1"/>
          </p:nvPr>
        </p:nvSpPr>
        <p:spPr>
          <a:xfrm>
            <a:off x="914400" y="4056267"/>
            <a:ext cx="8229599" cy="1265172"/>
          </a:xfrm>
        </p:spPr>
        <p:txBody>
          <a:bodyPr>
            <a:normAutofit lnSpcReduction="10000"/>
          </a:bodyPr>
          <a:lstStyle/>
          <a:p>
            <a:pPr algn="l"/>
            <a:r>
              <a:rPr lang="en-US" sz="2400" dirty="0" smtClean="0">
                <a:solidFill>
                  <a:srgbClr val="FFFFFF"/>
                </a:solidFill>
                <a:latin typeface="Arial" panose="020B0604020202020204" pitchFamily="34" charset="0"/>
                <a:cs typeface="Arial" panose="020B0604020202020204" pitchFamily="34" charset="0"/>
              </a:rPr>
              <a:t>Chris Diaz, Digital Publishing Librarian</a:t>
            </a:r>
          </a:p>
          <a:p>
            <a:pPr algn="l"/>
            <a:r>
              <a:rPr lang="en-US" sz="2400" dirty="0" smtClean="0">
                <a:solidFill>
                  <a:srgbClr val="FFFFFF"/>
                </a:solidFill>
                <a:latin typeface="Arial" panose="020B0604020202020204" pitchFamily="34" charset="0"/>
                <a:cs typeface="Arial" panose="020B0604020202020204" pitchFamily="34" charset="0"/>
              </a:rPr>
              <a:t>chris-diaz@northwestern.edu</a:t>
            </a:r>
            <a:endParaRPr lang="en-US" sz="2400" dirty="0">
              <a:solidFill>
                <a:srgbClr val="FFFFFF"/>
              </a:solidFill>
              <a:latin typeface="Arial" panose="020B0604020202020204" pitchFamily="34" charset="0"/>
              <a:cs typeface="Arial" panose="020B0604020202020204" pitchFamily="34" charset="0"/>
            </a:endParaRPr>
          </a:p>
          <a:p>
            <a:pPr algn="l"/>
            <a:r>
              <a:rPr lang="en-US" sz="2400" dirty="0" smtClean="0">
                <a:solidFill>
                  <a:srgbClr val="FFFFFF"/>
                </a:solidFill>
                <a:latin typeface="Arial" panose="020B0604020202020204" pitchFamily="34" charset="0"/>
                <a:cs typeface="Arial" panose="020B0604020202020204" pitchFamily="34" charset="0"/>
              </a:rPr>
              <a:t>@</a:t>
            </a:r>
            <a:r>
              <a:rPr lang="en-US" sz="2400" dirty="0" err="1" smtClean="0">
                <a:solidFill>
                  <a:srgbClr val="FFFFFF"/>
                </a:solidFill>
                <a:latin typeface="Arial" panose="020B0604020202020204" pitchFamily="34" charset="0"/>
                <a:cs typeface="Arial" panose="020B0604020202020204" pitchFamily="34" charset="0"/>
              </a:rPr>
              <a:t>chrisdaaz</a:t>
            </a:r>
            <a:endParaRPr lang="en-US"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333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952" y="740595"/>
            <a:ext cx="9038095" cy="4942857"/>
          </a:xfrm>
          <a:prstGeom prst="rect">
            <a:avLst/>
          </a:prstGeom>
        </p:spPr>
      </p:pic>
    </p:spTree>
    <p:extLst>
      <p:ext uri="{BB962C8B-B14F-4D97-AF65-F5344CB8AC3E}">
        <p14:creationId xmlns:p14="http://schemas.microsoft.com/office/powerpoint/2010/main" val="183734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15950" y="188406"/>
            <a:ext cx="7542250" cy="6052539"/>
          </a:xfrm>
          <a:prstGeom prst="rect">
            <a:avLst/>
          </a:prstGeom>
        </p:spPr>
      </p:pic>
    </p:spTree>
    <p:extLst>
      <p:ext uri="{BB962C8B-B14F-4D97-AF65-F5344CB8AC3E}">
        <p14:creationId xmlns:p14="http://schemas.microsoft.com/office/powerpoint/2010/main" val="4235021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6E12CD-FCB1-464E-A775-0B83FDDACE03}" type="slidenum">
              <a:rPr lang="en-US" smtClean="0"/>
              <a:pPr/>
              <a:t>11</a:t>
            </a:fld>
            <a:endParaRPr lang="en-US"/>
          </a:p>
        </p:txBody>
      </p:sp>
      <p:graphicFrame>
        <p:nvGraphicFramePr>
          <p:cNvPr id="5" name="Diagram 4"/>
          <p:cNvGraphicFramePr/>
          <p:nvPr>
            <p:extLst>
              <p:ext uri="{D42A27DB-BD31-4B8C-83A1-F6EECF244321}">
                <p14:modId xmlns:p14="http://schemas.microsoft.com/office/powerpoint/2010/main" val="1251059033"/>
              </p:ext>
            </p:extLst>
          </p:nvPr>
        </p:nvGraphicFramePr>
        <p:xfrm>
          <a:off x="0" y="-71718"/>
          <a:ext cx="9144000" cy="635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 Brace 5"/>
          <p:cNvSpPr/>
          <p:nvPr/>
        </p:nvSpPr>
        <p:spPr>
          <a:xfrm>
            <a:off x="3107196" y="1026694"/>
            <a:ext cx="508375" cy="2069431"/>
          </a:xfrm>
          <a:prstGeom prst="leftBrace">
            <a:avLst>
              <a:gd name="adj1" fmla="val 0"/>
              <a:gd name="adj2" fmla="val 50000"/>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60421" y="1707466"/>
            <a:ext cx="2743200"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Collection-level Presentation Layer</a:t>
            </a:r>
            <a:endParaRPr lang="en-US" sz="2000" dirty="0">
              <a:latin typeface="Arial" panose="020B0604020202020204" pitchFamily="34" charset="0"/>
              <a:cs typeface="Arial" panose="020B0604020202020204" pitchFamily="34" charset="0"/>
            </a:endParaRPr>
          </a:p>
        </p:txBody>
      </p:sp>
      <p:sp>
        <p:nvSpPr>
          <p:cNvPr id="8" name="Left Brace 7"/>
          <p:cNvSpPr/>
          <p:nvPr/>
        </p:nvSpPr>
        <p:spPr>
          <a:xfrm>
            <a:off x="3107196" y="3336758"/>
            <a:ext cx="508375" cy="1860884"/>
          </a:xfrm>
          <a:prstGeom prst="leftBrace">
            <a:avLst>
              <a:gd name="adj1" fmla="val 0"/>
              <a:gd name="adj2" fmla="val 50000"/>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60421" y="3913257"/>
            <a:ext cx="2743200"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Institutional</a:t>
            </a:r>
          </a:p>
          <a:p>
            <a:pPr algn="ctr"/>
            <a:r>
              <a:rPr lang="en-US" sz="2000" dirty="0" smtClean="0">
                <a:latin typeface="Arial" panose="020B0604020202020204" pitchFamily="34" charset="0"/>
                <a:cs typeface="Arial" panose="020B0604020202020204" pitchFamily="34" charset="0"/>
              </a:rPr>
              <a:t>Storage Layer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358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01732570"/>
              </p:ext>
            </p:extLst>
          </p:nvPr>
        </p:nvGraphicFramePr>
        <p:xfrm>
          <a:off x="132273" y="347780"/>
          <a:ext cx="8802177" cy="5518926"/>
        </p:xfrm>
        <a:graphic>
          <a:graphicData uri="http://schemas.openxmlformats.org/drawingml/2006/table">
            <a:tbl>
              <a:tblPr firstRow="1" bandRow="1">
                <a:tableStyleId>{1E171933-4619-4E11-9A3F-F7608DF75F80}</a:tableStyleId>
              </a:tblPr>
              <a:tblGrid>
                <a:gridCol w="2152776">
                  <a:extLst>
                    <a:ext uri="{9D8B030D-6E8A-4147-A177-3AD203B41FA5}">
                      <a16:colId xmlns:a16="http://schemas.microsoft.com/office/drawing/2014/main" val="2437694687"/>
                    </a:ext>
                  </a:extLst>
                </a:gridCol>
                <a:gridCol w="2960719">
                  <a:extLst>
                    <a:ext uri="{9D8B030D-6E8A-4147-A177-3AD203B41FA5}">
                      <a16:colId xmlns:a16="http://schemas.microsoft.com/office/drawing/2014/main" val="1459338015"/>
                    </a:ext>
                  </a:extLst>
                </a:gridCol>
                <a:gridCol w="3688682">
                  <a:extLst>
                    <a:ext uri="{9D8B030D-6E8A-4147-A177-3AD203B41FA5}">
                      <a16:colId xmlns:a16="http://schemas.microsoft.com/office/drawing/2014/main" val="2950559919"/>
                    </a:ext>
                  </a:extLst>
                </a:gridCol>
              </a:tblGrid>
              <a:tr h="463876">
                <a:tc>
                  <a:txBody>
                    <a:bodyPr/>
                    <a:lstStyle/>
                    <a:p>
                      <a:r>
                        <a:rPr lang="en-US" sz="1600" dirty="0" smtClean="0">
                          <a:latin typeface="Arial Black" panose="020B0A04020102020204" pitchFamily="34" charset="0"/>
                        </a:rPr>
                        <a:t>Characteristic</a:t>
                      </a:r>
                      <a:endParaRPr lang="en-US" sz="1600" dirty="0">
                        <a:latin typeface="Arial Black" panose="020B0A04020102020204" pitchFamily="34" charset="0"/>
                      </a:endParaRPr>
                    </a:p>
                  </a:txBody>
                  <a:tcPr/>
                </a:tc>
                <a:tc>
                  <a:txBody>
                    <a:bodyPr/>
                    <a:lstStyle/>
                    <a:p>
                      <a:r>
                        <a:rPr lang="en-US" sz="1600" dirty="0" smtClean="0">
                          <a:latin typeface="Arial Black" panose="020B0A04020102020204" pitchFamily="34" charset="0"/>
                        </a:rPr>
                        <a:t>Static Websites</a:t>
                      </a:r>
                      <a:endParaRPr lang="en-US" sz="1600" dirty="0">
                        <a:latin typeface="Arial Black" panose="020B0A04020102020204" pitchFamily="34" charset="0"/>
                      </a:endParaRPr>
                    </a:p>
                  </a:txBody>
                  <a:tcPr/>
                </a:tc>
                <a:tc>
                  <a:txBody>
                    <a:bodyPr/>
                    <a:lstStyle/>
                    <a:p>
                      <a:r>
                        <a:rPr lang="en-US" sz="1600" dirty="0" smtClean="0">
                          <a:latin typeface="Arial Black" panose="020B0A04020102020204" pitchFamily="34" charset="0"/>
                        </a:rPr>
                        <a:t>Institutional Repository</a:t>
                      </a:r>
                      <a:endParaRPr lang="en-US" sz="1600" dirty="0">
                        <a:latin typeface="Arial Black" panose="020B0A04020102020204" pitchFamily="34" charset="0"/>
                      </a:endParaRPr>
                    </a:p>
                  </a:txBody>
                  <a:tcPr/>
                </a:tc>
                <a:extLst>
                  <a:ext uri="{0D108BD9-81ED-4DB2-BD59-A6C34878D82A}">
                    <a16:rowId xmlns:a16="http://schemas.microsoft.com/office/drawing/2014/main" val="3183753486"/>
                  </a:ext>
                </a:extLst>
              </a:tr>
              <a:tr h="463876">
                <a:tc>
                  <a:txBody>
                    <a:bodyPr/>
                    <a:lstStyle/>
                    <a:p>
                      <a:r>
                        <a:rPr lang="en-US" sz="1800" dirty="0" smtClean="0">
                          <a:latin typeface="Arial" panose="020B0604020202020204" pitchFamily="34" charset="0"/>
                          <a:cs typeface="Arial" panose="020B0604020202020204" pitchFamily="34" charset="0"/>
                        </a:rPr>
                        <a:t>Lifespan</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Short-term </a:t>
                      </a: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Long-term </a:t>
                      </a:r>
                    </a:p>
                  </a:txBody>
                  <a:tcPr/>
                </a:tc>
                <a:extLst>
                  <a:ext uri="{0D108BD9-81ED-4DB2-BD59-A6C34878D82A}">
                    <a16:rowId xmlns:a16="http://schemas.microsoft.com/office/drawing/2014/main" val="2161630429"/>
                  </a:ext>
                </a:extLst>
              </a:tr>
              <a:tr h="971509">
                <a:tc>
                  <a:txBody>
                    <a:bodyPr/>
                    <a:lstStyle/>
                    <a:p>
                      <a:r>
                        <a:rPr lang="en-US" sz="1800" dirty="0" smtClean="0">
                          <a:latin typeface="Arial" panose="020B0604020202020204" pitchFamily="34" charset="0"/>
                          <a:cs typeface="Arial" panose="020B0604020202020204" pitchFamily="34" charset="0"/>
                        </a:rPr>
                        <a:t>Metadata</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Social Media</a:t>
                      </a:r>
                    </a:p>
                    <a:p>
                      <a:pPr marL="285750" indent="-285750">
                        <a:buFontTx/>
                        <a:buChar char="-"/>
                      </a:pPr>
                      <a:r>
                        <a:rPr lang="en-US" sz="1800" dirty="0" smtClean="0">
                          <a:latin typeface="Arial" panose="020B0604020202020204" pitchFamily="34" charset="0"/>
                          <a:cs typeface="Arial" panose="020B0604020202020204" pitchFamily="34" charset="0"/>
                        </a:rPr>
                        <a:t>Search Engine Optimization</a:t>
                      </a:r>
                    </a:p>
                    <a:p>
                      <a:pPr marL="285750" indent="-285750">
                        <a:buFontTx/>
                        <a:buChar char="-"/>
                      </a:pPr>
                      <a:r>
                        <a:rPr lang="en-US" sz="1800" dirty="0" smtClean="0">
                          <a:latin typeface="Arial" panose="020B0604020202020204" pitchFamily="34" charset="0"/>
                          <a:cs typeface="Arial" panose="020B0604020202020204" pitchFamily="34" charset="0"/>
                        </a:rPr>
                        <a:t>Google</a:t>
                      </a:r>
                      <a:r>
                        <a:rPr lang="en-US" sz="1800" baseline="0" dirty="0" smtClean="0">
                          <a:latin typeface="Arial" panose="020B0604020202020204" pitchFamily="34" charset="0"/>
                          <a:cs typeface="Arial" panose="020B0604020202020204" pitchFamily="34" charset="0"/>
                        </a:rPr>
                        <a:t> Scholar</a:t>
                      </a: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Descriptive</a:t>
                      </a:r>
                    </a:p>
                    <a:p>
                      <a:pPr marL="285750" indent="-285750">
                        <a:buFontTx/>
                        <a:buChar char="-"/>
                      </a:pPr>
                      <a:r>
                        <a:rPr lang="en-US" sz="1800" dirty="0" smtClean="0">
                          <a:latin typeface="Arial" panose="020B0604020202020204" pitchFamily="34" charset="0"/>
                          <a:cs typeface="Arial" panose="020B0604020202020204" pitchFamily="34" charset="0"/>
                        </a:rPr>
                        <a:t>Technical</a:t>
                      </a:r>
                    </a:p>
                    <a:p>
                      <a:pPr marL="285750" indent="-285750">
                        <a:buFontTx/>
                        <a:buChar char="-"/>
                      </a:pPr>
                      <a:r>
                        <a:rPr lang="en-US" sz="1800" dirty="0" smtClean="0">
                          <a:latin typeface="Arial" panose="020B0604020202020204" pitchFamily="34" charset="0"/>
                          <a:cs typeface="Arial" panose="020B0604020202020204" pitchFamily="34" charset="0"/>
                        </a:rPr>
                        <a:t>Administrative</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0127057"/>
                  </a:ext>
                </a:extLst>
              </a:tr>
              <a:tr h="677112">
                <a:tc>
                  <a:txBody>
                    <a:bodyPr/>
                    <a:lstStyle/>
                    <a:p>
                      <a:r>
                        <a:rPr lang="en-US" sz="1800" dirty="0" smtClean="0">
                          <a:latin typeface="Arial" panose="020B0604020202020204" pitchFamily="34" charset="0"/>
                          <a:cs typeface="Arial" panose="020B0604020202020204" pitchFamily="34" charset="0"/>
                        </a:rPr>
                        <a:t>Content</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Publication</a:t>
                      </a:r>
                      <a:r>
                        <a:rPr lang="en-US" sz="1800" baseline="0" dirty="0" smtClean="0">
                          <a:latin typeface="Arial" panose="020B0604020202020204" pitchFamily="34" charset="0"/>
                          <a:cs typeface="Arial" panose="020B0604020202020204" pitchFamily="34" charset="0"/>
                        </a:rPr>
                        <a:t> details</a:t>
                      </a:r>
                      <a:endParaRPr lang="en-US" sz="1800" dirty="0" smtClean="0">
                        <a:latin typeface="Arial" panose="020B0604020202020204" pitchFamily="34" charset="0"/>
                        <a:cs typeface="Arial" panose="020B0604020202020204" pitchFamily="34" charset="0"/>
                      </a:endParaRPr>
                    </a:p>
                    <a:p>
                      <a:pPr marL="285750" indent="-285750">
                        <a:buFontTx/>
                        <a:buChar char="-"/>
                      </a:pPr>
                      <a:r>
                        <a:rPr lang="en-US" sz="1800" baseline="0" dirty="0" smtClean="0">
                          <a:latin typeface="Arial" panose="020B0604020202020204" pitchFamily="34" charset="0"/>
                          <a:cs typeface="Arial" panose="020B0604020202020204" pitchFamily="34" charset="0"/>
                        </a:rPr>
                        <a:t>Third-party content</a:t>
                      </a:r>
                    </a:p>
                    <a:p>
                      <a:pPr marL="285750" indent="-285750">
                        <a:buFontTx/>
                        <a:buChar char="-"/>
                      </a:pPr>
                      <a:r>
                        <a:rPr lang="en-US" sz="1800" baseline="0" dirty="0" smtClean="0">
                          <a:latin typeface="Arial" panose="020B0604020202020204" pitchFamily="34" charset="0"/>
                          <a:cs typeface="Arial" panose="020B0604020202020204" pitchFamily="34" charset="0"/>
                        </a:rPr>
                        <a:t>Full-text</a:t>
                      </a: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Full-text</a:t>
                      </a:r>
                    </a:p>
                    <a:p>
                      <a:pPr marL="285750" indent="-285750">
                        <a:buFontTx/>
                        <a:buChar char="-"/>
                      </a:pP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67752124"/>
                  </a:ext>
                </a:extLst>
              </a:tr>
              <a:tr h="463876">
                <a:tc>
                  <a:txBody>
                    <a:bodyPr/>
                    <a:lstStyle/>
                    <a:p>
                      <a:r>
                        <a:rPr lang="en-US" sz="1800" dirty="0" smtClean="0">
                          <a:latin typeface="Arial" panose="020B0604020202020204" pitchFamily="34" charset="0"/>
                          <a:cs typeface="Arial" panose="020B0604020202020204" pitchFamily="34" charset="0"/>
                        </a:rPr>
                        <a:t>User Interface</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Publication-level</a:t>
                      </a:r>
                      <a:r>
                        <a:rPr lang="en-US" sz="1800" baseline="0" dirty="0" smtClean="0">
                          <a:latin typeface="Arial" panose="020B0604020202020204" pitchFamily="34" charset="0"/>
                          <a:cs typeface="Arial" panose="020B0604020202020204" pitchFamily="34" charset="0"/>
                        </a:rPr>
                        <a:t> options</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baseline="0" dirty="0" smtClean="0">
                          <a:latin typeface="Arial" panose="020B0604020202020204" pitchFamily="34" charset="0"/>
                          <a:cs typeface="Arial" panose="020B0604020202020204" pitchFamily="34" charset="0"/>
                        </a:rPr>
                        <a:t>Repository-wide constraints</a:t>
                      </a:r>
                    </a:p>
                  </a:txBody>
                  <a:tcPr/>
                </a:tc>
                <a:extLst>
                  <a:ext uri="{0D108BD9-81ED-4DB2-BD59-A6C34878D82A}">
                    <a16:rowId xmlns:a16="http://schemas.microsoft.com/office/drawing/2014/main" val="2177755017"/>
                  </a:ext>
                </a:extLst>
              </a:tr>
              <a:tr h="463876">
                <a:tc>
                  <a:txBody>
                    <a:bodyPr/>
                    <a:lstStyle/>
                    <a:p>
                      <a:r>
                        <a:rPr lang="en-US" sz="1800" dirty="0" smtClean="0">
                          <a:latin typeface="Arial" panose="020B0604020202020204" pitchFamily="34" charset="0"/>
                          <a:cs typeface="Arial" panose="020B0604020202020204" pitchFamily="34" charset="0"/>
                        </a:rPr>
                        <a:t>Performance</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Client-side processing</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baseline="0" dirty="0" smtClean="0">
                          <a:latin typeface="Arial" panose="020B0604020202020204" pitchFamily="34" charset="0"/>
                          <a:cs typeface="Arial" panose="020B0604020202020204" pitchFamily="34" charset="0"/>
                        </a:rPr>
                        <a:t>S</a:t>
                      </a:r>
                      <a:r>
                        <a:rPr lang="en-US" sz="1800" dirty="0" smtClean="0">
                          <a:latin typeface="Arial" panose="020B0604020202020204" pitchFamily="34" charset="0"/>
                          <a:cs typeface="Arial" panose="020B0604020202020204" pitchFamily="34" charset="0"/>
                        </a:rPr>
                        <a:t>erver-side</a:t>
                      </a:r>
                      <a:r>
                        <a:rPr lang="en-US" sz="1800" baseline="0" dirty="0" smtClean="0">
                          <a:latin typeface="Arial" panose="020B0604020202020204" pitchFamily="34" charset="0"/>
                          <a:cs typeface="Arial" panose="020B0604020202020204" pitchFamily="34" charset="0"/>
                        </a:rPr>
                        <a:t> processing</a:t>
                      </a:r>
                    </a:p>
                  </a:txBody>
                  <a:tcPr/>
                </a:tc>
                <a:extLst>
                  <a:ext uri="{0D108BD9-81ED-4DB2-BD59-A6C34878D82A}">
                    <a16:rowId xmlns:a16="http://schemas.microsoft.com/office/drawing/2014/main" val="3339240225"/>
                  </a:ext>
                </a:extLst>
              </a:tr>
              <a:tr h="1560302">
                <a:tc>
                  <a:txBody>
                    <a:bodyPr/>
                    <a:lstStyle/>
                    <a:p>
                      <a:r>
                        <a:rPr lang="en-US" sz="1800" dirty="0" smtClean="0">
                          <a:latin typeface="Arial" panose="020B0604020202020204" pitchFamily="34" charset="0"/>
                          <a:cs typeface="Arial" panose="020B0604020202020204" pitchFamily="34" charset="0"/>
                        </a:rPr>
                        <a:t>Required Technical Skills</a:t>
                      </a:r>
                      <a:endParaRPr lang="en-US" sz="1800" dirty="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HTML / CSS</a:t>
                      </a:r>
                      <a:endParaRPr lang="en-US" sz="1800" baseline="0" dirty="0" smtClean="0">
                        <a:latin typeface="Arial" panose="020B0604020202020204" pitchFamily="34" charset="0"/>
                        <a:cs typeface="Arial" panose="020B0604020202020204" pitchFamily="34" charset="0"/>
                      </a:endParaRPr>
                    </a:p>
                    <a:p>
                      <a:pPr marL="285750" indent="-285750">
                        <a:buFontTx/>
                        <a:buChar char="-"/>
                      </a:pPr>
                      <a:r>
                        <a:rPr lang="en-US" sz="1800" baseline="0" dirty="0" smtClean="0">
                          <a:latin typeface="Arial" panose="020B0604020202020204" pitchFamily="34" charset="0"/>
                          <a:cs typeface="Arial" panose="020B0604020202020204" pitchFamily="34" charset="0"/>
                        </a:rPr>
                        <a:t>Markdown</a:t>
                      </a:r>
                    </a:p>
                    <a:p>
                      <a:pPr marL="285750" indent="-285750">
                        <a:buFontTx/>
                        <a:buChar char="-"/>
                      </a:pPr>
                      <a:r>
                        <a:rPr lang="en-US" sz="1800" baseline="0" dirty="0" smtClean="0">
                          <a:latin typeface="Arial" panose="020B0604020202020204" pitchFamily="34" charset="0"/>
                          <a:cs typeface="Arial" panose="020B0604020202020204" pitchFamily="34" charset="0"/>
                        </a:rPr>
                        <a:t>Terminal</a:t>
                      </a:r>
                    </a:p>
                  </a:txBody>
                  <a:tcPr/>
                </a:tc>
                <a:tc>
                  <a:txBody>
                    <a:bodyPr/>
                    <a:lstStyle/>
                    <a:p>
                      <a:pPr marL="285750" indent="-285750">
                        <a:buFontTx/>
                        <a:buChar char="-"/>
                      </a:pPr>
                      <a:r>
                        <a:rPr lang="en-US" sz="1800" dirty="0" smtClean="0">
                          <a:latin typeface="Arial" panose="020B0604020202020204" pitchFamily="34" charset="0"/>
                          <a:cs typeface="Arial" panose="020B0604020202020204" pitchFamily="34" charset="0"/>
                        </a:rPr>
                        <a:t>Object-oriented Programming</a:t>
                      </a:r>
                      <a:endParaRPr lang="en-US" sz="1800" baseline="0" dirty="0" smtClean="0">
                        <a:latin typeface="Arial" panose="020B0604020202020204" pitchFamily="34" charset="0"/>
                        <a:cs typeface="Arial" panose="020B0604020202020204" pitchFamily="34" charset="0"/>
                      </a:endParaRPr>
                    </a:p>
                    <a:p>
                      <a:pPr marL="285750" indent="-285750">
                        <a:buFontTx/>
                        <a:buChar char="-"/>
                      </a:pPr>
                      <a:r>
                        <a:rPr lang="en-US" sz="1800" baseline="0" dirty="0" smtClean="0">
                          <a:latin typeface="Arial" panose="020B0604020202020204" pitchFamily="34" charset="0"/>
                          <a:cs typeface="Arial" panose="020B0604020202020204" pitchFamily="34" charset="0"/>
                        </a:rPr>
                        <a:t>Web Application Frameworks</a:t>
                      </a:r>
                      <a:endParaRPr lang="en-US" sz="1800" dirty="0" smtClean="0">
                        <a:latin typeface="Arial" panose="020B0604020202020204" pitchFamily="34" charset="0"/>
                        <a:cs typeface="Arial" panose="020B0604020202020204" pitchFamily="34" charset="0"/>
                      </a:endParaRPr>
                    </a:p>
                    <a:p>
                      <a:pPr marL="285750" indent="-285750">
                        <a:buFontTx/>
                        <a:buChar char="-"/>
                      </a:pPr>
                      <a:r>
                        <a:rPr lang="en-US" sz="1800" dirty="0" smtClean="0">
                          <a:latin typeface="Arial" panose="020B0604020202020204" pitchFamily="34" charset="0"/>
                          <a:cs typeface="Arial" panose="020B0604020202020204" pitchFamily="34" charset="0"/>
                        </a:rPr>
                        <a:t>HTML / CSS</a:t>
                      </a:r>
                      <a:endParaRPr lang="en-US" sz="1800" baseline="0" dirty="0" smtClean="0">
                        <a:latin typeface="Arial" panose="020B0604020202020204" pitchFamily="34" charset="0"/>
                        <a:cs typeface="Arial" panose="020B0604020202020204" pitchFamily="34" charset="0"/>
                      </a:endParaRPr>
                    </a:p>
                    <a:p>
                      <a:pPr marL="285750" indent="-285750">
                        <a:buFontTx/>
                        <a:buChar char="-"/>
                      </a:pPr>
                      <a:r>
                        <a:rPr lang="en-US" sz="1800" baseline="0" dirty="0" smtClean="0">
                          <a:latin typeface="Arial" panose="020B0604020202020204" pitchFamily="34" charset="0"/>
                          <a:cs typeface="Arial" panose="020B0604020202020204" pitchFamily="34" charset="0"/>
                        </a:rPr>
                        <a:t>JavaScript</a:t>
                      </a:r>
                    </a:p>
                    <a:p>
                      <a:pPr marL="285750" indent="-285750">
                        <a:buFontTx/>
                        <a:buChar char="-"/>
                      </a:pPr>
                      <a:r>
                        <a:rPr lang="en-US" sz="1800" baseline="0" dirty="0" smtClean="0">
                          <a:latin typeface="Arial" panose="020B0604020202020204" pitchFamily="34" charset="0"/>
                          <a:cs typeface="Arial" panose="020B0604020202020204" pitchFamily="34" charset="0"/>
                        </a:rPr>
                        <a:t>Terminal</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3672323"/>
                  </a:ext>
                </a:extLst>
              </a:tr>
            </a:tbl>
          </a:graphicData>
        </a:graphic>
      </p:graphicFrame>
    </p:spTree>
    <p:extLst>
      <p:ext uri="{BB962C8B-B14F-4D97-AF65-F5344CB8AC3E}">
        <p14:creationId xmlns:p14="http://schemas.microsoft.com/office/powerpoint/2010/main" val="3384463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7650"/>
            <a:ext cx="8629650" cy="5581650"/>
          </a:xfrm>
        </p:spPr>
        <p:txBody>
          <a:bodyPr>
            <a:normAutofit/>
          </a:bodyPr>
          <a:lstStyle/>
          <a:p>
            <a:pPr algn="l"/>
            <a:r>
              <a:rPr lang="en-US" sz="3200" dirty="0" smtClean="0">
                <a:latin typeface="Arial Black" panose="020B0A04020102020204" pitchFamily="34" charset="0"/>
                <a:cs typeface="Arial" panose="020B0604020202020204" pitchFamily="34" charset="0"/>
              </a:rPr>
              <a:t>Static Website: </a:t>
            </a:r>
            <a:r>
              <a:rPr lang="en-US" sz="3200" dirty="0" smtClean="0">
                <a:latin typeface="Arial" panose="020B0604020202020204" pitchFamily="34" charset="0"/>
                <a:cs typeface="Arial" panose="020B0604020202020204" pitchFamily="34" charset="0"/>
              </a:rPr>
              <a:t>crd.northwestern.edu</a:t>
            </a:r>
            <a:br>
              <a:rPr lang="en-US" sz="32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Black" panose="020B0A04020102020204" pitchFamily="34" charset="0"/>
                <a:cs typeface="Arial" panose="020B0604020202020204" pitchFamily="34" charset="0"/>
              </a:rPr>
              <a:t>Slides: </a:t>
            </a:r>
            <a:r>
              <a:rPr lang="en-US" sz="3200" dirty="0">
                <a:latin typeface="Arial" panose="020B0604020202020204" pitchFamily="34" charset="0"/>
                <a:cs typeface="Arial" panose="020B0604020202020204" pitchFamily="34" charset="0"/>
              </a:rPr>
              <a:t>http://bit.ly/jekyll-OR2018</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Black" panose="020B0A04020102020204" pitchFamily="34" charset="0"/>
                <a:cs typeface="Arial" panose="020B0604020202020204" pitchFamily="34" charset="0"/>
              </a:rPr>
              <a:t>Email: </a:t>
            </a:r>
            <a:r>
              <a:rPr lang="en-US" sz="3200" dirty="0" smtClean="0">
                <a:latin typeface="Arial" panose="020B0604020202020204" pitchFamily="34" charset="0"/>
                <a:cs typeface="Arial" panose="020B0604020202020204" pitchFamily="34" charset="0"/>
              </a:rPr>
              <a:t>chris-diaz@northwestern.edu</a:t>
            </a:r>
            <a:br>
              <a:rPr lang="en-US" sz="32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smtClean="0">
                <a:latin typeface="Arial Black" panose="020B0A04020102020204" pitchFamily="34" charset="0"/>
                <a:cs typeface="Arial" panose="020B0604020202020204" pitchFamily="34" charset="0"/>
              </a:rPr>
              <a:t>GitHub</a:t>
            </a:r>
            <a:r>
              <a:rPr lang="en-US" sz="3200" dirty="0">
                <a:latin typeface="Arial Black" panose="020B0A040201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github.com/</a:t>
            </a:r>
            <a:r>
              <a:rPr lang="en-US" sz="3200" dirty="0" err="1">
                <a:latin typeface="Arial" panose="020B0604020202020204" pitchFamily="34" charset="0"/>
                <a:cs typeface="Arial" panose="020B0604020202020204" pitchFamily="34" charset="0"/>
              </a:rPr>
              <a:t>chrisdaaz</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Black" panose="020B0A04020102020204" pitchFamily="34" charset="0"/>
                <a:cs typeface="Arial" panose="020B0604020202020204" pitchFamily="34" charset="0"/>
              </a:rPr>
              <a:t>Twitter: </a:t>
            </a:r>
            <a:r>
              <a:rPr lang="en-US" sz="3200" dirty="0">
                <a:latin typeface="Arial" panose="020B0604020202020204" pitchFamily="34" charset="0"/>
                <a:cs typeface="Arial" panose="020B0604020202020204" pitchFamily="34" charset="0"/>
              </a:rPr>
              <a:t>@</a:t>
            </a:r>
            <a:r>
              <a:rPr lang="en-US" sz="3200" dirty="0" err="1" smtClean="0">
                <a:latin typeface="Arial" panose="020B0604020202020204" pitchFamily="34" charset="0"/>
                <a:cs typeface="Arial" panose="020B0604020202020204" pitchFamily="34" charset="0"/>
              </a:rPr>
              <a:t>chrisdaaz</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022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3600" dirty="0" smtClean="0">
                <a:latin typeface="Arial Black" panose="020B0A04020102020204" pitchFamily="34" charset="0"/>
              </a:rPr>
              <a:t>Jekyll is a static site generator</a:t>
            </a:r>
            <a:endParaRPr lang="en-US" sz="3600" dirty="0">
              <a:latin typeface="Arial Black" panose="020B0A04020102020204" pitchFamily="34" charset="0"/>
            </a:endParaRPr>
          </a:p>
        </p:txBody>
      </p:sp>
      <p:sp>
        <p:nvSpPr>
          <p:cNvPr id="6" name="Content Placeholder 5"/>
          <p:cNvSpPr>
            <a:spLocks noGrp="1"/>
          </p:cNvSpPr>
          <p:nvPr>
            <p:ph idx="1"/>
          </p:nvPr>
        </p:nvSpPr>
        <p:spPr>
          <a:xfrm>
            <a:off x="457200" y="1600200"/>
            <a:ext cx="8229600" cy="4756150"/>
          </a:xfrm>
        </p:spPr>
        <p:txBody>
          <a:bodyPr>
            <a:normAutofit fontScale="92500"/>
          </a:bodyPr>
          <a:lstStyle/>
          <a:p>
            <a:r>
              <a:rPr lang="en-US" dirty="0">
                <a:latin typeface="Arial" panose="020B0604020202020204" pitchFamily="34" charset="0"/>
                <a:cs typeface="Arial" panose="020B0604020202020204" pitchFamily="34" charset="0"/>
              </a:rPr>
              <a:t>Open source software that </a:t>
            </a:r>
            <a:r>
              <a:rPr lang="en-US" dirty="0" smtClean="0">
                <a:latin typeface="Arial" panose="020B0604020202020204" pitchFamily="34" charset="0"/>
                <a:cs typeface="Arial" panose="020B0604020202020204" pitchFamily="34" charset="0"/>
              </a:rPr>
              <a:t>transforms plain text into websites from the command line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 database queries, content management system (CMS</a:t>
            </a:r>
            <a:r>
              <a:rPr lang="en-US" dirty="0" smtClean="0">
                <a:latin typeface="Arial" panose="020B0604020202020204" pitchFamily="34" charset="0"/>
                <a:cs typeface="Arial" panose="020B0604020202020204" pitchFamily="34" charset="0"/>
              </a:rPr>
              <a:t>), or server-side processing</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Static websites are smaller, faster, more stable, and more secure than CMS-driven websites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106E12CD-FCB1-464E-A775-0B83FDDACE03}" type="slidenum">
              <a:rPr lang="en-US" smtClean="0"/>
              <a:pPr/>
              <a:t>1</a:t>
            </a:fld>
            <a:endParaRPr lang="en-US" dirty="0"/>
          </a:p>
        </p:txBody>
      </p:sp>
      <p:sp>
        <p:nvSpPr>
          <p:cNvPr id="8" name="TextBox 7"/>
          <p:cNvSpPr txBox="1"/>
          <p:nvPr/>
        </p:nvSpPr>
        <p:spPr>
          <a:xfrm>
            <a:off x="3013990" y="6413698"/>
            <a:ext cx="3116020" cy="338554"/>
          </a:xfrm>
          <a:prstGeom prst="rect">
            <a:avLst/>
          </a:prstGeom>
          <a:noFill/>
        </p:spPr>
        <p:txBody>
          <a:bodyPr wrap="square" rtlCol="0">
            <a:spAutoFit/>
          </a:bodyPr>
          <a:lstStyle/>
          <a:p>
            <a:r>
              <a:rPr lang="en-US" sz="1600" dirty="0">
                <a:solidFill>
                  <a:schemeClr val="bg1"/>
                </a:solidFill>
                <a:latin typeface="Arial Black" panose="020B0A04020102020204" pitchFamily="34" charset="0"/>
              </a:rPr>
              <a:t>Visit: </a:t>
            </a:r>
            <a:r>
              <a:rPr lang="en-US" sz="1600" dirty="0" smtClean="0">
                <a:solidFill>
                  <a:schemeClr val="bg1"/>
                </a:solidFill>
                <a:latin typeface="Arial Black" panose="020B0A04020102020204" pitchFamily="34" charset="0"/>
              </a:rPr>
              <a:t>https://</a:t>
            </a:r>
            <a:r>
              <a:rPr lang="en-US" sz="1600" dirty="0">
                <a:solidFill>
                  <a:schemeClr val="bg1"/>
                </a:solidFill>
                <a:latin typeface="Arial Black" panose="020B0A04020102020204" pitchFamily="34" charset="0"/>
              </a:rPr>
              <a:t>jekyllrb.com</a:t>
            </a:r>
          </a:p>
        </p:txBody>
      </p:sp>
    </p:spTree>
    <p:extLst>
      <p:ext uri="{BB962C8B-B14F-4D97-AF65-F5344CB8AC3E}">
        <p14:creationId xmlns:p14="http://schemas.microsoft.com/office/powerpoint/2010/main" val="1417500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dirty="0" smtClean="0">
                <a:latin typeface="Arial Black" panose="020B0A04020102020204" pitchFamily="34" charset="0"/>
              </a:rPr>
              <a:t>Plain Text </a:t>
            </a:r>
            <a:r>
              <a:rPr lang="en-US" dirty="0" smtClean="0">
                <a:latin typeface="Arial Black" panose="020B0A04020102020204" pitchFamily="34" charset="0"/>
              </a:rPr>
              <a:t>Scholarship</a:t>
            </a:r>
            <a:endParaRPr lang="en-US" dirty="0">
              <a:latin typeface="Arial Black" panose="020B0A04020102020204" pitchFamily="34" charset="0"/>
            </a:endParaRPr>
          </a:p>
        </p:txBody>
      </p:sp>
      <p:sp>
        <p:nvSpPr>
          <p:cNvPr id="4" name="Content Placeholder 3"/>
          <p:cNvSpPr>
            <a:spLocks noGrp="1"/>
          </p:cNvSpPr>
          <p:nvPr>
            <p:ph idx="1"/>
          </p:nvPr>
        </p:nvSpPr>
        <p:spPr/>
        <p:txBody>
          <a:bodyPr>
            <a:normAutofit/>
          </a:bodyPr>
          <a:lstStyle/>
          <a:p>
            <a:pPr marL="0" indent="0" algn="ctr">
              <a:buNone/>
            </a:pPr>
            <a:r>
              <a:rPr lang="en-US" sz="4400" dirty="0" smtClean="0">
                <a:latin typeface="Arial" panose="020B0604020202020204" pitchFamily="34" charset="0"/>
                <a:cs typeface="Arial" panose="020B0604020202020204" pitchFamily="34" charset="0"/>
              </a:rPr>
              <a:t>Metadata </a:t>
            </a:r>
            <a:r>
              <a:rPr lang="en-US" sz="4400" dirty="0" smtClean="0">
                <a:latin typeface="Arial" panose="020B0604020202020204" pitchFamily="34" charset="0"/>
                <a:cs typeface="Arial" panose="020B0604020202020204" pitchFamily="34" charset="0"/>
                <a:sym typeface="Wingdings" panose="05000000000000000000" pitchFamily="2" charset="2"/>
              </a:rPr>
              <a:t> YAML</a:t>
            </a:r>
          </a:p>
          <a:p>
            <a:pPr marL="0" indent="0" algn="ctr">
              <a:buNone/>
            </a:pPr>
            <a:endParaRPr lang="en-US" sz="4400" dirty="0">
              <a:latin typeface="Arial" panose="020B0604020202020204" pitchFamily="34" charset="0"/>
              <a:cs typeface="Arial" panose="020B0604020202020204" pitchFamily="34" charset="0"/>
              <a:sym typeface="Wingdings" panose="05000000000000000000" pitchFamily="2" charset="2"/>
            </a:endParaRPr>
          </a:p>
          <a:p>
            <a:pPr marL="0" indent="0" algn="ctr">
              <a:buNone/>
            </a:pPr>
            <a:r>
              <a:rPr lang="en-US" sz="4400" dirty="0">
                <a:latin typeface="Arial" panose="020B0604020202020204" pitchFamily="34" charset="0"/>
                <a:cs typeface="Arial" panose="020B0604020202020204" pitchFamily="34" charset="0"/>
                <a:sym typeface="Wingdings" panose="05000000000000000000" pitchFamily="2" charset="2"/>
              </a:rPr>
              <a:t>F</a:t>
            </a:r>
            <a:r>
              <a:rPr lang="en-US" sz="4400" dirty="0" smtClean="0">
                <a:latin typeface="Arial" panose="020B0604020202020204" pitchFamily="34" charset="0"/>
                <a:cs typeface="Arial" panose="020B0604020202020204" pitchFamily="34" charset="0"/>
                <a:sym typeface="Wingdings" panose="05000000000000000000" pitchFamily="2" charset="2"/>
              </a:rPr>
              <a:t>ull-text  Markdown</a:t>
            </a:r>
          </a:p>
          <a:p>
            <a:pPr marL="0" indent="0" algn="ctr">
              <a:buNone/>
            </a:pPr>
            <a:endParaRPr lang="en-US" sz="4400" dirty="0">
              <a:latin typeface="Arial" panose="020B0604020202020204" pitchFamily="34" charset="0"/>
              <a:cs typeface="Arial" panose="020B0604020202020204" pitchFamily="34" charset="0"/>
              <a:sym typeface="Wingdings" panose="05000000000000000000" pitchFamily="2" charset="2"/>
            </a:endParaRPr>
          </a:p>
          <a:p>
            <a:pPr marL="0" indent="0" algn="ctr">
              <a:buNone/>
            </a:pPr>
            <a:r>
              <a:rPr lang="en-US" sz="4400" dirty="0" smtClean="0">
                <a:latin typeface="Arial" panose="020B0604020202020204" pitchFamily="34" charset="0"/>
                <a:cs typeface="Arial" panose="020B0604020202020204" pitchFamily="34" charset="0"/>
                <a:sym typeface="Wingdings" panose="05000000000000000000" pitchFamily="2" charset="2"/>
              </a:rPr>
              <a:t>Template  HTML/ CSS</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118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6E12CD-FCB1-464E-A775-0B83FDDACE03}" type="slidenum">
              <a:rPr lang="en-US" smtClean="0"/>
              <a:pPr/>
              <a:t>3</a:t>
            </a:fld>
            <a:endParaRPr lang="en-US"/>
          </a:p>
        </p:txBody>
      </p:sp>
      <p:sp>
        <p:nvSpPr>
          <p:cNvPr id="2" name="TextBox 1"/>
          <p:cNvSpPr txBox="1"/>
          <p:nvPr/>
        </p:nvSpPr>
        <p:spPr>
          <a:xfrm>
            <a:off x="334537" y="255181"/>
            <a:ext cx="8511751" cy="5693866"/>
          </a:xfrm>
          <a:prstGeom prst="rect">
            <a:avLst/>
          </a:prstGeom>
          <a:solidFill>
            <a:schemeClr val="tx1"/>
          </a:solidFill>
        </p:spPr>
        <p:txBody>
          <a:bodyPr wrap="square" rtlCol="0">
            <a:spAutoFit/>
          </a:bodyPr>
          <a:lstStyle/>
          <a:p>
            <a:r>
              <a:rPr lang="en-US" sz="2600" dirty="0" smtClean="0">
                <a:solidFill>
                  <a:schemeClr val="bg1"/>
                </a:solidFill>
                <a:latin typeface="Consolas" panose="020B0609020204030204" pitchFamily="49" charset="0"/>
              </a:rPr>
              <a:t>_articles/</a:t>
            </a:r>
            <a:endParaRPr lang="en-US" sz="2600" dirty="0">
              <a:solidFill>
                <a:schemeClr val="bg1"/>
              </a:solidFill>
              <a:latin typeface="Consolas" panose="020B0609020204030204" pitchFamily="49" charset="0"/>
            </a:endParaRPr>
          </a:p>
          <a:p>
            <a:r>
              <a:rPr lang="en-US" sz="2600" dirty="0">
                <a:solidFill>
                  <a:schemeClr val="bg1"/>
                </a:solidFill>
                <a:latin typeface="Consolas" panose="020B0609020204030204" pitchFamily="49" charset="0"/>
              </a:rPr>
              <a:t>   </a:t>
            </a:r>
            <a:r>
              <a:rPr lang="en-US" sz="2600" dirty="0" smtClean="0">
                <a:solidFill>
                  <a:schemeClr val="bg1"/>
                </a:solidFill>
                <a:latin typeface="Consolas" panose="020B0609020204030204" pitchFamily="49" charset="0"/>
              </a:rPr>
              <a:t>article-1.md</a:t>
            </a:r>
            <a:endParaRPr lang="en-US" sz="2600" dirty="0">
              <a:solidFill>
                <a:schemeClr val="bg1"/>
              </a:solidFill>
              <a:latin typeface="Consolas" panose="020B0609020204030204" pitchFamily="49" charset="0"/>
            </a:endParaRPr>
          </a:p>
          <a:p>
            <a:r>
              <a:rPr lang="en-US" sz="2600" dirty="0">
                <a:solidFill>
                  <a:schemeClr val="bg1"/>
                </a:solidFill>
                <a:latin typeface="Consolas" panose="020B0609020204030204" pitchFamily="49" charset="0"/>
              </a:rPr>
              <a:t>   </a:t>
            </a:r>
            <a:r>
              <a:rPr lang="en-US" sz="2600" dirty="0" smtClean="0">
                <a:solidFill>
                  <a:schemeClr val="bg1"/>
                </a:solidFill>
                <a:latin typeface="Consolas" panose="020B0609020204030204" pitchFamily="49" charset="0"/>
              </a:rPr>
              <a:t>article-2.md</a:t>
            </a:r>
            <a:endParaRPr lang="en-US" sz="2600" dirty="0">
              <a:solidFill>
                <a:schemeClr val="bg1"/>
              </a:solidFill>
              <a:latin typeface="Consolas" panose="020B0609020204030204" pitchFamily="49" charset="0"/>
            </a:endParaRPr>
          </a:p>
          <a:p>
            <a:r>
              <a:rPr lang="en-US" sz="2600" dirty="0">
                <a:solidFill>
                  <a:schemeClr val="bg1"/>
                </a:solidFill>
                <a:latin typeface="Consolas" panose="020B0609020204030204" pitchFamily="49" charset="0"/>
              </a:rPr>
              <a:t>_layouts/</a:t>
            </a:r>
          </a:p>
          <a:p>
            <a:r>
              <a:rPr lang="en-US" sz="2600" dirty="0">
                <a:solidFill>
                  <a:schemeClr val="bg1"/>
                </a:solidFill>
                <a:latin typeface="Consolas" panose="020B0609020204030204" pitchFamily="49" charset="0"/>
              </a:rPr>
              <a:t>  </a:t>
            </a:r>
            <a:r>
              <a:rPr lang="en-US" sz="2600" dirty="0" smtClean="0">
                <a:solidFill>
                  <a:schemeClr val="bg1"/>
                </a:solidFill>
                <a:latin typeface="Consolas" panose="020B0609020204030204" pitchFamily="49" charset="0"/>
              </a:rPr>
              <a:t> default.html</a:t>
            </a:r>
          </a:p>
          <a:p>
            <a:r>
              <a:rPr lang="en-US" sz="2600" dirty="0" smtClean="0">
                <a:solidFill>
                  <a:schemeClr val="bg1"/>
                </a:solidFill>
                <a:latin typeface="Consolas" panose="020B0609020204030204" pitchFamily="49" charset="0"/>
              </a:rPr>
              <a:t>	 article.html</a:t>
            </a:r>
            <a:r>
              <a:rPr lang="en-US" sz="2600" dirty="0">
                <a:solidFill>
                  <a:schemeClr val="bg1"/>
                </a:solidFill>
                <a:latin typeface="Consolas" panose="020B0609020204030204" pitchFamily="49" charset="0"/>
              </a:rPr>
              <a:t>	</a:t>
            </a:r>
          </a:p>
          <a:p>
            <a:r>
              <a:rPr lang="en-US" sz="2600" dirty="0">
                <a:solidFill>
                  <a:schemeClr val="bg1"/>
                </a:solidFill>
                <a:latin typeface="Consolas" panose="020B0609020204030204" pitchFamily="49" charset="0"/>
              </a:rPr>
              <a:t>_includes/</a:t>
            </a:r>
          </a:p>
          <a:p>
            <a:r>
              <a:rPr lang="en-US" sz="2600" dirty="0">
                <a:solidFill>
                  <a:schemeClr val="bg1"/>
                </a:solidFill>
                <a:latin typeface="Consolas" panose="020B0609020204030204" pitchFamily="49" charset="0"/>
              </a:rPr>
              <a:t>   main-nav.html</a:t>
            </a:r>
          </a:p>
          <a:p>
            <a:r>
              <a:rPr lang="en-US" sz="2600" dirty="0">
                <a:solidFill>
                  <a:schemeClr val="bg1"/>
                </a:solidFill>
                <a:latin typeface="Consolas" panose="020B0609020204030204" pitchFamily="49" charset="0"/>
              </a:rPr>
              <a:t>   index.html</a:t>
            </a:r>
          </a:p>
          <a:p>
            <a:r>
              <a:rPr lang="en-US" sz="2600" dirty="0" err="1" smtClean="0">
                <a:solidFill>
                  <a:schemeClr val="bg1"/>
                </a:solidFill>
                <a:latin typeface="Consolas" panose="020B0609020204030204" pitchFamily="49" charset="0"/>
              </a:rPr>
              <a:t>css</a:t>
            </a:r>
            <a:r>
              <a:rPr lang="en-US" sz="2600" dirty="0">
                <a:solidFill>
                  <a:schemeClr val="bg1"/>
                </a:solidFill>
                <a:latin typeface="Consolas" panose="020B0609020204030204" pitchFamily="49" charset="0"/>
              </a:rPr>
              <a:t>/</a:t>
            </a:r>
          </a:p>
          <a:p>
            <a:r>
              <a:rPr lang="en-US" sz="2600" dirty="0">
                <a:solidFill>
                  <a:schemeClr val="bg1"/>
                </a:solidFill>
                <a:latin typeface="Consolas" panose="020B0609020204030204" pitchFamily="49" charset="0"/>
              </a:rPr>
              <a:t>   </a:t>
            </a:r>
            <a:r>
              <a:rPr lang="en-US" sz="2600" dirty="0" smtClean="0">
                <a:solidFill>
                  <a:schemeClr val="bg1"/>
                </a:solidFill>
                <a:latin typeface="Consolas" panose="020B0609020204030204" pitchFamily="49" charset="0"/>
              </a:rPr>
              <a:t>styles.css</a:t>
            </a:r>
            <a:endParaRPr lang="en-US" sz="2600" dirty="0">
              <a:solidFill>
                <a:schemeClr val="bg1"/>
              </a:solidFill>
              <a:latin typeface="Consolas" panose="020B0609020204030204" pitchFamily="49" charset="0"/>
            </a:endParaRPr>
          </a:p>
          <a:p>
            <a:r>
              <a:rPr lang="en-US" sz="2600" dirty="0" err="1" smtClean="0">
                <a:solidFill>
                  <a:schemeClr val="bg1"/>
                </a:solidFill>
                <a:latin typeface="Consolas" panose="020B0609020204030204" pitchFamily="49" charset="0"/>
              </a:rPr>
              <a:t>config.yml</a:t>
            </a:r>
            <a:endParaRPr lang="en-US" sz="2600" dirty="0" smtClean="0">
              <a:solidFill>
                <a:schemeClr val="bg1"/>
              </a:solidFill>
              <a:latin typeface="Consolas" panose="020B0609020204030204" pitchFamily="49" charset="0"/>
            </a:endParaRPr>
          </a:p>
          <a:p>
            <a:r>
              <a:rPr lang="en-US" sz="2600" dirty="0" smtClean="0">
                <a:solidFill>
                  <a:schemeClr val="bg1"/>
                </a:solidFill>
                <a:latin typeface="Consolas" panose="020B0609020204030204" pitchFamily="49" charset="0"/>
              </a:rPr>
              <a:t>index.md</a:t>
            </a:r>
          </a:p>
          <a:p>
            <a:r>
              <a:rPr lang="en-US" sz="2600" dirty="0" smtClean="0">
                <a:solidFill>
                  <a:schemeClr val="bg1"/>
                </a:solidFill>
                <a:latin typeface="Consolas" panose="020B0609020204030204" pitchFamily="49" charset="0"/>
              </a:rPr>
              <a:t>about.md</a:t>
            </a:r>
            <a:endParaRPr lang="en-US" sz="2600" dirty="0">
              <a:solidFill>
                <a:schemeClr val="bg1"/>
              </a:solidFill>
              <a:latin typeface="Consolas" panose="020B0609020204030204" pitchFamily="49" charset="0"/>
            </a:endParaRPr>
          </a:p>
        </p:txBody>
      </p:sp>
    </p:spTree>
    <p:extLst>
      <p:ext uri="{BB962C8B-B14F-4D97-AF65-F5344CB8AC3E}">
        <p14:creationId xmlns:p14="http://schemas.microsoft.com/office/powerpoint/2010/main" val="949201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6E12CD-FCB1-464E-A775-0B83FDDACE03}" type="slidenum">
              <a:rPr lang="en-US" smtClean="0"/>
              <a:pPr/>
              <a:t>4</a:t>
            </a:fld>
            <a:endParaRPr lang="en-US"/>
          </a:p>
        </p:txBody>
      </p:sp>
      <p:pic>
        <p:nvPicPr>
          <p:cNvPr id="3" name="Picture 2"/>
          <p:cNvPicPr>
            <a:picLocks noChangeAspect="1"/>
          </p:cNvPicPr>
          <p:nvPr/>
        </p:nvPicPr>
        <p:blipFill rotWithShape="1">
          <a:blip r:embed="rId3"/>
          <a:srcRect r="15034"/>
          <a:stretch/>
        </p:blipFill>
        <p:spPr>
          <a:xfrm>
            <a:off x="210343" y="481814"/>
            <a:ext cx="8819357" cy="5252236"/>
          </a:xfrm>
          <a:prstGeom prst="rect">
            <a:avLst/>
          </a:prstGeom>
        </p:spPr>
      </p:pic>
    </p:spTree>
    <p:extLst>
      <p:ext uri="{BB962C8B-B14F-4D97-AF65-F5344CB8AC3E}">
        <p14:creationId xmlns:p14="http://schemas.microsoft.com/office/powerpoint/2010/main" val="3532865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2" y="686948"/>
            <a:ext cx="8952668" cy="4780402"/>
          </a:xfrm>
          <a:prstGeom prst="rect">
            <a:avLst/>
          </a:prstGeom>
        </p:spPr>
      </p:pic>
      <p:sp>
        <p:nvSpPr>
          <p:cNvPr id="2" name="TextBox 1"/>
          <p:cNvSpPr txBox="1"/>
          <p:nvPr/>
        </p:nvSpPr>
        <p:spPr>
          <a:xfrm>
            <a:off x="2916204" y="6476916"/>
            <a:ext cx="3338623" cy="338554"/>
          </a:xfrm>
          <a:prstGeom prst="rect">
            <a:avLst/>
          </a:prstGeom>
          <a:noFill/>
        </p:spPr>
        <p:txBody>
          <a:bodyPr wrap="square" rtlCol="0">
            <a:spAutoFit/>
          </a:bodyPr>
          <a:lstStyle/>
          <a:p>
            <a:r>
              <a:rPr lang="en-US" sz="1600" dirty="0" smtClean="0">
                <a:solidFill>
                  <a:schemeClr val="bg1"/>
                </a:solidFill>
                <a:latin typeface="Arial Black" panose="020B0A04020102020204" pitchFamily="34" charset="0"/>
              </a:rPr>
              <a:t>Visit: crd.northwestern.edu</a:t>
            </a:r>
            <a:endParaRPr lang="en-US" sz="1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565072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27152" y="239735"/>
            <a:ext cx="7314286" cy="5704762"/>
          </a:xfrm>
          <a:prstGeom prst="rect">
            <a:avLst/>
          </a:prstGeom>
        </p:spPr>
      </p:pic>
      <p:cxnSp>
        <p:nvCxnSpPr>
          <p:cNvPr id="5" name="Straight Arrow Connector 4"/>
          <p:cNvCxnSpPr/>
          <p:nvPr/>
        </p:nvCxnSpPr>
        <p:spPr>
          <a:xfrm flipH="1">
            <a:off x="5617029" y="2290354"/>
            <a:ext cx="1027611" cy="452846"/>
          </a:xfrm>
          <a:prstGeom prst="straightConnector1">
            <a:avLst/>
          </a:prstGeom>
          <a:ln>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6731726" y="1550126"/>
            <a:ext cx="2107474" cy="1477328"/>
          </a:xfrm>
          <a:prstGeom prst="rect">
            <a:avLst/>
          </a:prstGeom>
          <a:noFill/>
          <a:ln>
            <a:solidFill>
              <a:srgbClr val="7030A0"/>
            </a:solidFill>
          </a:ln>
        </p:spPr>
        <p:txBody>
          <a:bodyPr wrap="square" rtlCol="0">
            <a:spAutoFit/>
          </a:bodyPr>
          <a:lstStyle/>
          <a:p>
            <a:r>
              <a:rPr lang="en-US" dirty="0" smtClean="0">
                <a:latin typeface="Akkurat Pro" panose="020B0504020101020102" pitchFamily="34" charset="0"/>
              </a:rPr>
              <a:t>The DOI was generated by the repository and points to the repository copy</a:t>
            </a:r>
            <a:endParaRPr lang="en-US" dirty="0">
              <a:latin typeface="Akkurat Pro" panose="020B0504020101020102" pitchFamily="34" charset="0"/>
            </a:endParaRPr>
          </a:p>
        </p:txBody>
      </p:sp>
    </p:spTree>
    <p:extLst>
      <p:ext uri="{BB962C8B-B14F-4D97-AF65-F5344CB8AC3E}">
        <p14:creationId xmlns:p14="http://schemas.microsoft.com/office/powerpoint/2010/main" val="478607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9988" y="176286"/>
            <a:ext cx="7991561" cy="6172937"/>
          </a:xfrm>
          <a:prstGeom prst="rect">
            <a:avLst/>
          </a:prstGeom>
        </p:spPr>
      </p:pic>
    </p:spTree>
    <p:extLst>
      <p:ext uri="{BB962C8B-B14F-4D97-AF65-F5344CB8AC3E}">
        <p14:creationId xmlns:p14="http://schemas.microsoft.com/office/powerpoint/2010/main" val="911209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333" y="223884"/>
            <a:ext cx="8733333" cy="5914286"/>
          </a:xfrm>
          <a:prstGeom prst="rect">
            <a:avLst/>
          </a:prstGeom>
        </p:spPr>
      </p:pic>
    </p:spTree>
    <p:extLst>
      <p:ext uri="{BB962C8B-B14F-4D97-AF65-F5344CB8AC3E}">
        <p14:creationId xmlns:p14="http://schemas.microsoft.com/office/powerpoint/2010/main" val="1236368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845</TotalTime>
  <Words>828</Words>
  <Application>Microsoft Office PowerPoint</Application>
  <PresentationFormat>On-screen Show (4:3)</PresentationFormat>
  <Paragraphs>104</Paragraphs>
  <Slides>14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Akkurat Pro</vt:lpstr>
      <vt:lpstr>Arial</vt:lpstr>
      <vt:lpstr>Arial Black</vt:lpstr>
      <vt:lpstr>Calibri</vt:lpstr>
      <vt:lpstr>Consolas</vt:lpstr>
      <vt:lpstr>Wingdings</vt:lpstr>
      <vt:lpstr>Office Theme</vt:lpstr>
      <vt:lpstr>Jekyll &amp; Institutional Repositories</vt:lpstr>
      <vt:lpstr>Jekyll is a static site generator</vt:lpstr>
      <vt:lpstr>Plain Text Scholarship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Static Website: crd.northwestern.edu  Slides: http://bit.ly/jekyll-OR2018  Email: chris-diaz@northwestern.edu  GitHub: github.com/chrisdaaz  Twitter: @chrisdaaz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Geraldo Rivera</dc:creator>
  <cp:lastModifiedBy>Chris Diaz</cp:lastModifiedBy>
  <cp:revision>71</cp:revision>
  <dcterms:created xsi:type="dcterms:W3CDTF">2015-07-21T16:44:10Z</dcterms:created>
  <dcterms:modified xsi:type="dcterms:W3CDTF">2018-06-06T14:45:38Z</dcterms:modified>
</cp:coreProperties>
</file>