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Merriweather"/>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Merriweather-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7373a58f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7373a58f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while there are strategies to reduce the impact of our use of ICT components, such as increasing energy </a:t>
            </a:r>
            <a:r>
              <a:rPr lang="en"/>
              <a:t>efficiency</a:t>
            </a:r>
            <a:r>
              <a:rPr lang="en"/>
              <a:t>, scheduling tasks for off-peak times, and using clean electricity...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661d4368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661d4368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actions do not address the full life cycle impacts and are insufficient when we consider the scale and growth of CHO digital preservation activities.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661d4368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661d4368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find solutions that are proportional to the negative impacts, we need to re-evaluate what is required for successful sustainable digital preservation by integrating and balancing management, successful use, and environmental sustainability.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661d4368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661d4368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article </a:t>
            </a:r>
            <a:r>
              <a:rPr lang="en"/>
              <a:t>proposed a three-part paradigm shift in which we:</a:t>
            </a:r>
            <a:endParaRPr/>
          </a:p>
          <a:p>
            <a:pPr indent="-298450" lvl="0" marL="457200" rtl="0" algn="l">
              <a:spcBef>
                <a:spcPts val="0"/>
              </a:spcBef>
              <a:spcAft>
                <a:spcPts val="0"/>
              </a:spcAft>
              <a:buSzPts val="1100"/>
              <a:buChar char="●"/>
            </a:pPr>
            <a:r>
              <a:rPr lang="en"/>
              <a:t>Recommit to conducting critical appraisal, which allows us to focus our resources on high-value materials;</a:t>
            </a:r>
            <a:endParaRPr/>
          </a:p>
          <a:p>
            <a:pPr indent="-298450" lvl="0" marL="457200" rtl="0" algn="l">
              <a:spcBef>
                <a:spcPts val="0"/>
              </a:spcBef>
              <a:spcAft>
                <a:spcPts val="0"/>
              </a:spcAft>
              <a:buSzPts val="1100"/>
              <a:buChar char="●"/>
            </a:pPr>
            <a:r>
              <a:rPr lang="en"/>
              <a:t>Rethink our goals around digital permanence to reduce the resource intensity of digital preservation actions; and</a:t>
            </a:r>
            <a:endParaRPr/>
          </a:p>
          <a:p>
            <a:pPr indent="-298450" lvl="0" marL="457200" rtl="0" algn="l">
              <a:spcBef>
                <a:spcPts val="0"/>
              </a:spcBef>
              <a:spcAft>
                <a:spcPts val="0"/>
              </a:spcAft>
              <a:buSzPts val="1100"/>
              <a:buChar char="●"/>
            </a:pPr>
            <a:r>
              <a:rPr lang="en"/>
              <a:t>Challenge our assumptions about the availability of digital content to meet user needs in different ways.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661d4368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661d4368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 we enact that paradigm shift? That’s what we are going to work towards today.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622a5593f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22a5593f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22a5593f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22a5593f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22a5593f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22a5593f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22a5593f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22a5593f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58aae54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58aae54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The foundation for this workshop is a recent article in the </a:t>
            </a:r>
            <a:r>
              <a:rPr i="1" lang="en"/>
              <a:t>American Archivist</a:t>
            </a:r>
            <a:r>
              <a:rPr lang="en"/>
              <a:t>. </a:t>
            </a:r>
            <a:r>
              <a:rPr lang="en"/>
              <a:t>First</a:t>
            </a:r>
            <a:r>
              <a:rPr lang="en"/>
              <a:t>, we will give a brief overview of our central argument to make sure that we all have a common understanding for the discussion sessions.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8f3b6ee5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8f3b6ee5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there was no quantitative research on the complete environmental impact of digital preservation practices at the time of the article, we can use the digital infrastructure that digital preservation relies upon (information and communication technology, or ICT) as a proxy for assessing digital preservation’s impact.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8f3b6ee5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58f3b6ee5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think about environmental impact, we need to look beyond the </a:t>
            </a:r>
            <a:r>
              <a:rPr lang="en"/>
              <a:t>electricity</a:t>
            </a:r>
            <a:r>
              <a:rPr lang="en"/>
              <a:t> required for use, and explore the full life cycle impacts of ICT components.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7373a58f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7373a58f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need to extract raw materials from the Earth.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22a5593f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22a5593f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we must refine the raw materials and use other industrial processes to make usable metals and plastics.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22a5593f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22a5593f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we need to manufacture all of the components, using processes that are increasingly high-tech and energy intensive. Once assembled, components are shipped around the world.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22a5593f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22a5593f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can put the components to use! The core functions of storage and computing power require large amounts of </a:t>
            </a:r>
            <a:r>
              <a:rPr lang="en"/>
              <a:t>electricity</a:t>
            </a:r>
            <a:r>
              <a:rPr lang="en"/>
              <a:t> to power and cool components. In 2018, 63% of US electricity generation was from fossil fuels (according to the US EIA), produced at plants such as at the 1,415 megawatt coal- and natural gas-fired Chesterfield Power Station in Chesterfield County, Virginia.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22a5593f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22a5593f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end of their useful life, ICT components are often disposed of in undocumented ways. Much of this e-waste ends up in developing countries where people, including children, burn the components to melt the metals for salvage. Clearly, when we explore the full ICT component lifecycle, the impacts are much more severe than simply using fossil-fuel derived electricity.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Enacting </a:t>
            </a:r>
            <a:r>
              <a:rPr lang="en" sz="3500"/>
              <a:t>Environmentally Sustainable Digital Preservation</a:t>
            </a:r>
            <a:endParaRPr sz="3000"/>
          </a:p>
        </p:txBody>
      </p:sp>
      <p:sp>
        <p:nvSpPr>
          <p:cNvPr id="65" name="Google Shape;65;p13"/>
          <p:cNvSpPr txBox="1"/>
          <p:nvPr>
            <p:ph idx="1" type="subTitle"/>
          </p:nvPr>
        </p:nvSpPr>
        <p:spPr>
          <a:xfrm>
            <a:off x="311700" y="2837225"/>
            <a:ext cx="2805000" cy="8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[Event and date]</a:t>
            </a:r>
            <a:endParaRPr/>
          </a:p>
        </p:txBody>
      </p:sp>
      <p:sp>
        <p:nvSpPr>
          <p:cNvPr id="66" name="Google Shape;66;p13"/>
          <p:cNvSpPr txBox="1"/>
          <p:nvPr/>
        </p:nvSpPr>
        <p:spPr>
          <a:xfrm>
            <a:off x="3977350" y="3505250"/>
            <a:ext cx="5166600" cy="1006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solidFill>
                  <a:srgbClr val="FFFFFF"/>
                </a:solidFill>
              </a:rPr>
              <a:t>[Facilitator names and information]</a:t>
            </a:r>
            <a:endParaRPr sz="1200">
              <a:solidFill>
                <a:srgbClr val="FFFFFF"/>
              </a:solidFill>
            </a:endParaRPr>
          </a:p>
          <a:p>
            <a:pPr indent="0" lvl="0" marL="0" rtl="0" algn="l">
              <a:lnSpc>
                <a:spcPct val="150000"/>
              </a:lnSpc>
              <a:spcBef>
                <a:spcPts val="0"/>
              </a:spcBef>
              <a:spcAft>
                <a:spcPts val="0"/>
              </a:spcAft>
              <a:buNone/>
            </a:pPr>
            <a:r>
              <a:t/>
            </a:r>
            <a:endParaRPr sz="1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Reducing the Impact of ICT</a:t>
            </a:r>
            <a:endParaRPr/>
          </a:p>
        </p:txBody>
      </p:sp>
      <p:sp>
        <p:nvSpPr>
          <p:cNvPr id="130" name="Google Shape;130;p22"/>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Increase energy efficiency</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Schedule high-impact tasks for off-peak times</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Use clean energy</a:t>
            </a:r>
            <a:endParaRPr sz="24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Preservation </a:t>
            </a:r>
            <a:r>
              <a:rPr lang="en"/>
              <a:t>Practitioners</a:t>
            </a:r>
            <a:r>
              <a:rPr lang="en"/>
              <a:t>’ Response</a:t>
            </a:r>
            <a:endParaRPr/>
          </a:p>
        </p:txBody>
      </p:sp>
      <p:sp>
        <p:nvSpPr>
          <p:cNvPr id="136" name="Google Shape;136;p23"/>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Need to address </a:t>
            </a:r>
            <a:r>
              <a:rPr lang="en" sz="2400">
                <a:latin typeface="Roboto"/>
                <a:ea typeface="Roboto"/>
                <a:cs typeface="Roboto"/>
                <a:sym typeface="Roboto"/>
              </a:rPr>
              <a:t>impacts from the ICT component life cycle</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Reactive </a:t>
            </a:r>
            <a:r>
              <a:rPr lang="en" sz="2400">
                <a:latin typeface="Roboto"/>
                <a:ea typeface="Roboto"/>
                <a:cs typeface="Roboto"/>
                <a:sym typeface="Roboto"/>
              </a:rPr>
              <a:t>solutions </a:t>
            </a:r>
            <a:r>
              <a:rPr lang="en" sz="2400">
                <a:latin typeface="Roboto"/>
                <a:ea typeface="Roboto"/>
                <a:cs typeface="Roboto"/>
                <a:sym typeface="Roboto"/>
              </a:rPr>
              <a:t>are insufficient in the face of the </a:t>
            </a:r>
            <a:r>
              <a:rPr lang="en" sz="2400">
                <a:latin typeface="Roboto"/>
                <a:ea typeface="Roboto"/>
                <a:cs typeface="Roboto"/>
                <a:sym typeface="Roboto"/>
              </a:rPr>
              <a:t>scale and growth of CHO’s digital preservation activities</a:t>
            </a:r>
            <a:endParaRPr sz="24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Creating Sustainable Digital Preservation</a:t>
            </a:r>
            <a:endParaRPr/>
          </a:p>
        </p:txBody>
      </p:sp>
      <p:sp>
        <p:nvSpPr>
          <p:cNvPr id="142" name="Google Shape;142;p24"/>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Re-evaluate what is required for successful sustainable digital preservation</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Explicitly integrate and balance management, successful use, and environmental sustainability</a:t>
            </a:r>
            <a:endParaRPr sz="24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Preservation Paradigm Shift</a:t>
            </a:r>
            <a:endParaRPr/>
          </a:p>
        </p:txBody>
      </p:sp>
      <p:sp>
        <p:nvSpPr>
          <p:cNvPr id="148" name="Google Shape;148;p25"/>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Focus on high-value materials through a renewed emphasis on critical </a:t>
            </a:r>
            <a:r>
              <a:rPr b="1" i="1" lang="en" sz="2400">
                <a:latin typeface="Roboto"/>
                <a:ea typeface="Roboto"/>
                <a:cs typeface="Roboto"/>
                <a:sym typeface="Roboto"/>
              </a:rPr>
              <a:t>appraisal</a:t>
            </a:r>
            <a:endParaRPr b="1" i="1"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Reduce the resource intensity of digital storage and management by rethinking digital </a:t>
            </a:r>
            <a:r>
              <a:rPr b="1" i="1" lang="en" sz="2400">
                <a:latin typeface="Roboto"/>
                <a:ea typeface="Roboto"/>
                <a:cs typeface="Roboto"/>
                <a:sym typeface="Roboto"/>
              </a:rPr>
              <a:t>permanence</a:t>
            </a:r>
            <a:endParaRPr b="1" i="1"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Meet user needs in different ways by challenging assumptions about the </a:t>
            </a:r>
            <a:r>
              <a:rPr b="1" i="1" lang="en" sz="2400">
                <a:latin typeface="Roboto"/>
                <a:ea typeface="Roboto"/>
                <a:cs typeface="Roboto"/>
                <a:sym typeface="Roboto"/>
              </a:rPr>
              <a:t>availability </a:t>
            </a:r>
            <a:r>
              <a:rPr lang="en" sz="2400">
                <a:latin typeface="Roboto"/>
                <a:ea typeface="Roboto"/>
                <a:cs typeface="Roboto"/>
                <a:sym typeface="Roboto"/>
              </a:rPr>
              <a:t>of digital content</a:t>
            </a:r>
            <a:endParaRPr sz="24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Workshop Agenda</a:t>
            </a:r>
            <a:endParaRPr/>
          </a:p>
        </p:txBody>
      </p:sp>
      <p:sp>
        <p:nvSpPr>
          <p:cNvPr id="154" name="Google Shape;154;p26"/>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Roboto"/>
              <a:buChar char="●"/>
            </a:pPr>
            <a:r>
              <a:rPr lang="en" sz="1600">
                <a:latin typeface="Roboto"/>
                <a:ea typeface="Roboto"/>
                <a:cs typeface="Roboto"/>
                <a:sym typeface="Roboto"/>
              </a:rPr>
              <a:t>[Add the specific agenda for your workshop]</a:t>
            </a:r>
            <a:endParaRPr sz="1600">
              <a:latin typeface="Roboto"/>
              <a:ea typeface="Roboto"/>
              <a:cs typeface="Roboto"/>
              <a:sym typeface="Roboto"/>
            </a:endParaRPr>
          </a:p>
          <a:p>
            <a:pPr indent="0" lvl="0" marL="457200" rtl="0" algn="l">
              <a:spcBef>
                <a:spcPts val="0"/>
              </a:spcBef>
              <a:spcAft>
                <a:spcPts val="0"/>
              </a:spcAft>
              <a:buNone/>
            </a:pPr>
            <a:r>
              <a:t/>
            </a:r>
            <a:endParaRPr sz="16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Scoping</a:t>
            </a:r>
            <a:endParaRPr/>
          </a:p>
        </p:txBody>
      </p:sp>
      <p:sp>
        <p:nvSpPr>
          <p:cNvPr id="160" name="Google Shape;160;p27"/>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boto"/>
                <a:ea typeface="Roboto"/>
                <a:cs typeface="Roboto"/>
                <a:sym typeface="Roboto"/>
              </a:rPr>
              <a:t>In Scope</a:t>
            </a:r>
            <a:endParaRPr sz="24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All statements and questions related to the workshop’s foundational article, including critiques of the authors’ arguments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All statements and questions related to digital preservation and environmental sustainability</a:t>
            </a:r>
            <a:endParaRPr sz="18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Out of Scope</a:t>
            </a:r>
            <a:endParaRPr sz="24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Debates about climate science</a:t>
            </a:r>
            <a:endParaRPr sz="1800">
              <a:latin typeface="Roboto"/>
              <a:ea typeface="Roboto"/>
              <a:cs typeface="Roboto"/>
              <a:sym typeface="Roboto"/>
            </a:endParaRPr>
          </a:p>
          <a:p>
            <a:pPr indent="-342900" lvl="1" marL="914400" rtl="0" algn="l">
              <a:spcBef>
                <a:spcPts val="0"/>
              </a:spcBef>
              <a:spcAft>
                <a:spcPts val="0"/>
              </a:spcAft>
              <a:buSzPts val="1800"/>
              <a:buFont typeface="Roboto"/>
              <a:buChar char="○"/>
            </a:pPr>
            <a:r>
              <a:rPr lang="en" sz="1800">
                <a:latin typeface="Roboto"/>
                <a:ea typeface="Roboto"/>
                <a:cs typeface="Roboto"/>
                <a:sym typeface="Roboto"/>
              </a:rPr>
              <a:t>The science is clear: the climate crisis is real and we are causing it</a:t>
            </a:r>
            <a:endParaRPr sz="1800">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Norms</a:t>
            </a:r>
            <a:endParaRPr/>
          </a:p>
        </p:txBody>
      </p:sp>
      <p:sp>
        <p:nvSpPr>
          <p:cNvPr id="166" name="Google Shape;166;p28"/>
          <p:cNvSpPr txBox="1"/>
          <p:nvPr/>
        </p:nvSpPr>
        <p:spPr>
          <a:xfrm>
            <a:off x="311650" y="1579200"/>
            <a:ext cx="8522100" cy="3397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[Add any discussion norms for your workshop]</a:t>
            </a:r>
            <a:endParaRPr sz="24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Session</a:t>
            </a:r>
            <a:endParaRPr/>
          </a:p>
        </p:txBody>
      </p:sp>
      <p:sp>
        <p:nvSpPr>
          <p:cNvPr id="172" name="Google Shape;172;p29"/>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[Add one or more slides based on your agenda with the details of the discussion sessions for your workshop]</a:t>
            </a:r>
            <a:endParaRPr sz="24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Wrap-up</a:t>
            </a:r>
            <a:endParaRPr/>
          </a:p>
        </p:txBody>
      </p:sp>
      <p:sp>
        <p:nvSpPr>
          <p:cNvPr id="178" name="Google Shape;178;p30"/>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[Add any final details for your workshop]</a:t>
            </a:r>
            <a:endParaRPr sz="2400">
              <a:latin typeface="Roboto"/>
              <a:ea typeface="Roboto"/>
              <a:cs typeface="Roboto"/>
              <a:sym typeface="Roboto"/>
            </a:endParaRPr>
          </a:p>
          <a:p>
            <a:pPr indent="0" lvl="0" marL="457200" rtl="0" algn="l">
              <a:spcBef>
                <a:spcPts val="0"/>
              </a:spcBef>
              <a:spcAft>
                <a:spcPts val="0"/>
              </a:spcAft>
              <a:buNone/>
            </a:pPr>
            <a:r>
              <a:t/>
            </a:r>
            <a:endParaRPr sz="24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Workshop Foundation</a:t>
            </a:r>
            <a:endParaRPr/>
          </a:p>
        </p:txBody>
      </p:sp>
      <p:sp>
        <p:nvSpPr>
          <p:cNvPr id="72" name="Google Shape;72;p14"/>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2400">
                <a:latin typeface="Roboto"/>
                <a:ea typeface="Roboto"/>
                <a:cs typeface="Roboto"/>
                <a:sym typeface="Roboto"/>
              </a:rPr>
              <a:t>Keith </a:t>
            </a:r>
            <a:r>
              <a:rPr lang="en" sz="2400">
                <a:latin typeface="Roboto"/>
                <a:ea typeface="Roboto"/>
                <a:cs typeface="Roboto"/>
                <a:sym typeface="Roboto"/>
              </a:rPr>
              <a:t>L. Pendergrass, Walker Sampson, Tim Walsh, and Laura Alagna. “Toward Environmentally Sustainable Digital Preservation.” </a:t>
            </a:r>
            <a:r>
              <a:rPr i="1" lang="en" sz="2400">
                <a:latin typeface="Roboto"/>
                <a:ea typeface="Roboto"/>
                <a:cs typeface="Roboto"/>
                <a:sym typeface="Roboto"/>
              </a:rPr>
              <a:t>American Archivist </a:t>
            </a:r>
            <a:r>
              <a:rPr lang="en" sz="2400">
                <a:latin typeface="Roboto"/>
                <a:ea typeface="Roboto"/>
                <a:cs typeface="Roboto"/>
                <a:sym typeface="Roboto"/>
              </a:rPr>
              <a:t>82, no. 1 (Spring/Summer 2019): 165-206</a:t>
            </a:r>
            <a:r>
              <a:rPr lang="en" sz="2400">
                <a:latin typeface="Roboto"/>
                <a:ea typeface="Roboto"/>
                <a:cs typeface="Roboto"/>
                <a:sym typeface="Roboto"/>
              </a:rPr>
              <a:t>.</a:t>
            </a:r>
            <a:endParaRPr sz="24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No quantitative research on the complete environmental impact of digital preservation practices</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Digital preservation relies heavily on digital infrastructure</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Explore impact using Information and Communication Technology (ICT) as a proxy</a:t>
            </a:r>
            <a:endParaRPr sz="2400">
              <a:latin typeface="Roboto"/>
              <a:ea typeface="Roboto"/>
              <a:cs typeface="Roboto"/>
              <a:sym typeface="Roboto"/>
            </a:endParaRPr>
          </a:p>
        </p:txBody>
      </p:sp>
      <p:sp>
        <p:nvSpPr>
          <p:cNvPr id="78" name="Google Shape;78;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Impact of Digital Preservation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Impact of ICT</a:t>
            </a:r>
            <a:endParaRPr/>
          </a:p>
        </p:txBody>
      </p:sp>
      <p:sp>
        <p:nvSpPr>
          <p:cNvPr id="84" name="Google Shape;84;p16"/>
          <p:cNvSpPr txBox="1"/>
          <p:nvPr/>
        </p:nvSpPr>
        <p:spPr>
          <a:xfrm>
            <a:off x="311650" y="1579200"/>
            <a:ext cx="8522100" cy="2944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ICT components have significant environmental and human impacts throughout their complex life cycles</a:t>
            </a:r>
            <a:endParaRPr sz="2400">
              <a:latin typeface="Roboto"/>
              <a:ea typeface="Roboto"/>
              <a:cs typeface="Roboto"/>
              <a:sym typeface="Roboto"/>
            </a:endParaRPr>
          </a:p>
          <a:p>
            <a:pPr indent="-381000" lvl="1" marL="914400" rtl="0" algn="l">
              <a:spcBef>
                <a:spcPts val="0"/>
              </a:spcBef>
              <a:spcAft>
                <a:spcPts val="0"/>
              </a:spcAft>
              <a:buSzPts val="2400"/>
              <a:buFont typeface="Roboto"/>
              <a:buChar char="○"/>
            </a:pPr>
            <a:r>
              <a:rPr lang="en" sz="2400">
                <a:latin typeface="Roboto"/>
                <a:ea typeface="Roboto"/>
                <a:cs typeface="Roboto"/>
                <a:sym typeface="Roboto"/>
              </a:rPr>
              <a:t>Extraction and refining of raw materials</a:t>
            </a:r>
            <a:endParaRPr sz="2400">
              <a:latin typeface="Roboto"/>
              <a:ea typeface="Roboto"/>
              <a:cs typeface="Roboto"/>
              <a:sym typeface="Roboto"/>
            </a:endParaRPr>
          </a:p>
          <a:p>
            <a:pPr indent="-381000" lvl="1" marL="914400" rtl="0" algn="l">
              <a:spcBef>
                <a:spcPts val="0"/>
              </a:spcBef>
              <a:spcAft>
                <a:spcPts val="0"/>
              </a:spcAft>
              <a:buSzPts val="2400"/>
              <a:buFont typeface="Roboto"/>
              <a:buChar char="○"/>
            </a:pPr>
            <a:r>
              <a:rPr lang="en" sz="2400">
                <a:latin typeface="Roboto"/>
                <a:ea typeface="Roboto"/>
                <a:cs typeface="Roboto"/>
                <a:sym typeface="Roboto"/>
              </a:rPr>
              <a:t>Shipping and manufacture</a:t>
            </a:r>
            <a:endParaRPr sz="2400">
              <a:latin typeface="Roboto"/>
              <a:ea typeface="Roboto"/>
              <a:cs typeface="Roboto"/>
              <a:sym typeface="Roboto"/>
            </a:endParaRPr>
          </a:p>
          <a:p>
            <a:pPr indent="-381000" lvl="1" marL="914400" rtl="0" algn="l">
              <a:spcBef>
                <a:spcPts val="0"/>
              </a:spcBef>
              <a:spcAft>
                <a:spcPts val="0"/>
              </a:spcAft>
              <a:buSzPts val="2400"/>
              <a:buFont typeface="Roboto"/>
              <a:buChar char="○"/>
            </a:pPr>
            <a:r>
              <a:rPr lang="en" sz="2400">
                <a:latin typeface="Roboto"/>
                <a:ea typeface="Roboto"/>
                <a:cs typeface="Roboto"/>
                <a:sym typeface="Roboto"/>
              </a:rPr>
              <a:t>Electricity</a:t>
            </a:r>
            <a:r>
              <a:rPr lang="en" sz="2400">
                <a:latin typeface="Roboto"/>
                <a:ea typeface="Roboto"/>
                <a:cs typeface="Roboto"/>
                <a:sym typeface="Roboto"/>
              </a:rPr>
              <a:t> and cooling</a:t>
            </a:r>
            <a:endParaRPr sz="2400">
              <a:latin typeface="Roboto"/>
              <a:ea typeface="Roboto"/>
              <a:cs typeface="Roboto"/>
              <a:sym typeface="Roboto"/>
            </a:endParaRPr>
          </a:p>
          <a:p>
            <a:pPr indent="-381000" lvl="1" marL="914400" rtl="0" algn="l">
              <a:spcBef>
                <a:spcPts val="0"/>
              </a:spcBef>
              <a:spcAft>
                <a:spcPts val="0"/>
              </a:spcAft>
              <a:buSzPts val="2400"/>
              <a:buFont typeface="Roboto"/>
              <a:buChar char="○"/>
            </a:pPr>
            <a:r>
              <a:rPr lang="en" sz="2400">
                <a:latin typeface="Roboto"/>
                <a:ea typeface="Roboto"/>
                <a:cs typeface="Roboto"/>
                <a:sym typeface="Roboto"/>
              </a:rPr>
              <a:t>Disposal</a:t>
            </a:r>
            <a:endParaRPr sz="24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a:t>
            </a:r>
            <a:r>
              <a:rPr lang="en"/>
              <a:t>Impact of ICT</a:t>
            </a:r>
            <a:endParaRPr/>
          </a:p>
        </p:txBody>
      </p:sp>
      <p:sp>
        <p:nvSpPr>
          <p:cNvPr id="90" name="Google Shape;90;p17"/>
          <p:cNvSpPr txBox="1"/>
          <p:nvPr/>
        </p:nvSpPr>
        <p:spPr>
          <a:xfrm>
            <a:off x="6462350" y="1644875"/>
            <a:ext cx="2519700" cy="3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boto"/>
                <a:ea typeface="Roboto"/>
                <a:cs typeface="Roboto"/>
                <a:sym typeface="Roboto"/>
              </a:rPr>
              <a:t>Resource Extraction</a:t>
            </a:r>
            <a:endParaRPr>
              <a:solidFill>
                <a:srgbClr val="141412"/>
              </a:solidFill>
              <a:highlight>
                <a:srgbClr val="FFFFFF"/>
              </a:highlight>
            </a:endParaRPr>
          </a:p>
          <a:p>
            <a:pPr indent="0" lvl="0" marL="0" rtl="0" algn="l">
              <a:spcBef>
                <a:spcPts val="0"/>
              </a:spcBef>
              <a:spcAft>
                <a:spcPts val="0"/>
              </a:spcAft>
              <a:buNone/>
            </a:pPr>
            <a:r>
              <a:t/>
            </a:r>
            <a:endParaRPr>
              <a:solidFill>
                <a:srgbClr val="141412"/>
              </a:solidFill>
              <a:highlight>
                <a:srgbClr val="FFFFFF"/>
              </a:highlight>
            </a:endParaRPr>
          </a:p>
          <a:p>
            <a:pPr indent="0" lvl="0" marL="0" rtl="0" algn="l">
              <a:spcBef>
                <a:spcPts val="0"/>
              </a:spcBef>
              <a:spcAft>
                <a:spcPts val="0"/>
              </a:spcAft>
              <a:buNone/>
            </a:pPr>
            <a:r>
              <a:t/>
            </a:r>
            <a:endParaRPr>
              <a:solidFill>
                <a:srgbClr val="141412"/>
              </a:solidFill>
              <a:highlight>
                <a:srgbClr val="FFFFFF"/>
              </a:highlight>
            </a:endParaRPr>
          </a:p>
          <a:p>
            <a:pPr indent="0" lvl="0" marL="0" rtl="0" algn="l">
              <a:spcBef>
                <a:spcPts val="0"/>
              </a:spcBef>
              <a:spcAft>
                <a:spcPts val="0"/>
              </a:spcAft>
              <a:buNone/>
            </a:pPr>
            <a:r>
              <a:t/>
            </a:r>
            <a:endParaRPr>
              <a:solidFill>
                <a:srgbClr val="141412"/>
              </a:solidFill>
              <a:highlight>
                <a:srgbClr val="FFFFFF"/>
              </a:highlight>
            </a:endParaRPr>
          </a:p>
          <a:p>
            <a:pPr indent="0" lvl="0" marL="0" rtl="0" algn="l">
              <a:spcBef>
                <a:spcPts val="0"/>
              </a:spcBef>
              <a:spcAft>
                <a:spcPts val="0"/>
              </a:spcAft>
              <a:buNone/>
            </a:pPr>
            <a:r>
              <a:rPr lang="en">
                <a:solidFill>
                  <a:srgbClr val="141412"/>
                </a:solidFill>
                <a:highlight>
                  <a:srgbClr val="FFFFFF"/>
                </a:highlight>
              </a:rPr>
              <a:t>P</a:t>
            </a:r>
            <a:r>
              <a:rPr lang="en">
                <a:solidFill>
                  <a:srgbClr val="141412"/>
                </a:solidFill>
                <a:highlight>
                  <a:srgbClr val="FFFFFF"/>
                </a:highlight>
              </a:rPr>
              <a:t>h</a:t>
            </a:r>
            <a:r>
              <a:rPr lang="en">
                <a:solidFill>
                  <a:srgbClr val="141412"/>
                </a:solidFill>
                <a:highlight>
                  <a:srgbClr val="FFFFFF"/>
                </a:highlight>
              </a:rPr>
              <a:t>oto: Bel Air open-pit mine in Guinea</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rPr lang="en" sz="600">
                <a:latin typeface="Roboto"/>
                <a:ea typeface="Roboto"/>
                <a:cs typeface="Roboto"/>
                <a:sym typeface="Roboto"/>
              </a:rPr>
              <a:t>Credit: International Mining, https://im-mining.com/site/wp-content/uploads/2017/12/November-Quarry-390x260.jpg</a:t>
            </a:r>
            <a:endParaRPr sz="600">
              <a:latin typeface="Roboto"/>
              <a:ea typeface="Roboto"/>
              <a:cs typeface="Roboto"/>
              <a:sym typeface="Roboto"/>
            </a:endParaRPr>
          </a:p>
        </p:txBody>
      </p:sp>
      <p:pic>
        <p:nvPicPr>
          <p:cNvPr id="91" name="Google Shape;91;p17"/>
          <p:cNvPicPr preferRelativeResize="0"/>
          <p:nvPr/>
        </p:nvPicPr>
        <p:blipFill>
          <a:blip r:embed="rId3">
            <a:alphaModFix/>
          </a:blip>
          <a:stretch>
            <a:fillRect/>
          </a:stretch>
        </p:blipFill>
        <p:spPr>
          <a:xfrm>
            <a:off x="0" y="1644875"/>
            <a:ext cx="6219750" cy="349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a:t>
            </a:r>
            <a:r>
              <a:rPr lang="en"/>
              <a:t>Impact of ICT</a:t>
            </a:r>
            <a:endParaRPr/>
          </a:p>
        </p:txBody>
      </p:sp>
      <p:pic>
        <p:nvPicPr>
          <p:cNvPr id="97" name="Google Shape;97;p18"/>
          <p:cNvPicPr preferRelativeResize="0"/>
          <p:nvPr/>
        </p:nvPicPr>
        <p:blipFill>
          <a:blip r:embed="rId3">
            <a:alphaModFix/>
          </a:blip>
          <a:stretch>
            <a:fillRect/>
          </a:stretch>
        </p:blipFill>
        <p:spPr>
          <a:xfrm>
            <a:off x="152400" y="1277025"/>
            <a:ext cx="8839200" cy="2786595"/>
          </a:xfrm>
          <a:prstGeom prst="rect">
            <a:avLst/>
          </a:prstGeom>
          <a:noFill/>
          <a:ln>
            <a:noFill/>
          </a:ln>
        </p:spPr>
      </p:pic>
      <p:sp>
        <p:nvSpPr>
          <p:cNvPr id="98" name="Google Shape;98;p18"/>
          <p:cNvSpPr txBox="1"/>
          <p:nvPr/>
        </p:nvSpPr>
        <p:spPr>
          <a:xfrm>
            <a:off x="311725" y="4063625"/>
            <a:ext cx="8496000" cy="10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boto"/>
                <a:ea typeface="Roboto"/>
                <a:cs typeface="Roboto"/>
                <a:sym typeface="Roboto"/>
              </a:rPr>
              <a:t>Refining and industrial processes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Photo: Metal casting at Reliance Foundry in Canada</a:t>
            </a:r>
            <a:endParaRPr>
              <a:latin typeface="Roboto"/>
              <a:ea typeface="Roboto"/>
              <a:cs typeface="Roboto"/>
              <a:sym typeface="Roboto"/>
            </a:endParaRPr>
          </a:p>
          <a:p>
            <a:pPr indent="0" lvl="0" marL="0" rtl="0" algn="r">
              <a:spcBef>
                <a:spcPts val="0"/>
              </a:spcBef>
              <a:spcAft>
                <a:spcPts val="0"/>
              </a:spcAft>
              <a:buNone/>
            </a:pPr>
            <a:r>
              <a:t/>
            </a:r>
            <a:endParaRPr sz="600">
              <a:latin typeface="Roboto"/>
              <a:ea typeface="Roboto"/>
              <a:cs typeface="Roboto"/>
              <a:sym typeface="Roboto"/>
            </a:endParaRPr>
          </a:p>
          <a:p>
            <a:pPr indent="0" lvl="0" marL="0" rtl="0" algn="r">
              <a:spcBef>
                <a:spcPts val="0"/>
              </a:spcBef>
              <a:spcAft>
                <a:spcPts val="0"/>
              </a:spcAft>
              <a:buNone/>
            </a:pPr>
            <a:r>
              <a:rPr lang="en" sz="600">
                <a:latin typeface="Roboto"/>
                <a:ea typeface="Roboto"/>
                <a:cs typeface="Roboto"/>
                <a:sym typeface="Roboto"/>
              </a:rPr>
              <a:t>C</a:t>
            </a:r>
            <a:r>
              <a:rPr lang="en" sz="600">
                <a:latin typeface="Roboto"/>
                <a:ea typeface="Roboto"/>
                <a:cs typeface="Roboto"/>
                <a:sym typeface="Roboto"/>
              </a:rPr>
              <a:t>redit: Reliance Foundry, https://www.reliance-foundry.com/castings</a:t>
            </a:r>
            <a:endParaRPr sz="6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a:t>
            </a:r>
            <a:r>
              <a:rPr lang="en"/>
              <a:t>Impact of ICT</a:t>
            </a:r>
            <a:endParaRPr/>
          </a:p>
        </p:txBody>
      </p:sp>
      <p:pic>
        <p:nvPicPr>
          <p:cNvPr id="104" name="Google Shape;104;p19"/>
          <p:cNvPicPr preferRelativeResize="0"/>
          <p:nvPr/>
        </p:nvPicPr>
        <p:blipFill>
          <a:blip r:embed="rId3">
            <a:alphaModFix/>
          </a:blip>
          <a:stretch>
            <a:fillRect/>
          </a:stretch>
        </p:blipFill>
        <p:spPr>
          <a:xfrm>
            <a:off x="5254550" y="2226400"/>
            <a:ext cx="3889450" cy="2917099"/>
          </a:xfrm>
          <a:prstGeom prst="rect">
            <a:avLst/>
          </a:prstGeom>
          <a:noFill/>
          <a:ln>
            <a:noFill/>
          </a:ln>
        </p:spPr>
      </p:pic>
      <p:sp>
        <p:nvSpPr>
          <p:cNvPr id="105" name="Google Shape;105;p19"/>
          <p:cNvSpPr txBox="1"/>
          <p:nvPr/>
        </p:nvSpPr>
        <p:spPr>
          <a:xfrm>
            <a:off x="0" y="1298025"/>
            <a:ext cx="3889800" cy="5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boto"/>
                <a:ea typeface="Roboto"/>
                <a:cs typeface="Roboto"/>
                <a:sym typeface="Roboto"/>
              </a:rPr>
              <a:t>Manufacture and shipping</a:t>
            </a:r>
            <a:endParaRPr sz="24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p:txBody>
      </p:sp>
      <p:sp>
        <p:nvSpPr>
          <p:cNvPr id="106" name="Google Shape;106;p19"/>
          <p:cNvSpPr txBox="1"/>
          <p:nvPr/>
        </p:nvSpPr>
        <p:spPr>
          <a:xfrm>
            <a:off x="5254550" y="1298025"/>
            <a:ext cx="3889800" cy="9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Photo: Container ship from the Yang Ming Marine Transport Corporation</a:t>
            </a:r>
            <a:endParaRPr>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r">
              <a:spcBef>
                <a:spcPts val="0"/>
              </a:spcBef>
              <a:spcAft>
                <a:spcPts val="0"/>
              </a:spcAft>
              <a:buNone/>
            </a:pPr>
            <a:r>
              <a:t/>
            </a:r>
            <a:endParaRPr sz="600">
              <a:latin typeface="Roboto"/>
              <a:ea typeface="Roboto"/>
              <a:cs typeface="Roboto"/>
              <a:sym typeface="Roboto"/>
            </a:endParaRPr>
          </a:p>
          <a:p>
            <a:pPr indent="0" lvl="0" marL="0" rtl="0" algn="r">
              <a:spcBef>
                <a:spcPts val="0"/>
              </a:spcBef>
              <a:spcAft>
                <a:spcPts val="0"/>
              </a:spcAft>
              <a:buNone/>
            </a:pPr>
            <a:r>
              <a:t/>
            </a:r>
            <a:endParaRPr sz="600">
              <a:latin typeface="Roboto"/>
              <a:ea typeface="Roboto"/>
              <a:cs typeface="Roboto"/>
              <a:sym typeface="Roboto"/>
            </a:endParaRPr>
          </a:p>
          <a:p>
            <a:pPr indent="0" lvl="0" marL="0" rtl="0" algn="r">
              <a:spcBef>
                <a:spcPts val="0"/>
              </a:spcBef>
              <a:spcAft>
                <a:spcPts val="0"/>
              </a:spcAft>
              <a:buNone/>
            </a:pPr>
            <a:r>
              <a:rPr lang="en" sz="600">
                <a:latin typeface="Roboto"/>
                <a:ea typeface="Roboto"/>
                <a:cs typeface="Roboto"/>
                <a:sym typeface="Roboto"/>
              </a:rPr>
              <a:t>Credit: Universal Cargo, https://www.universalcargo.com/wp-content/uploads/ container-ship-emissions.jpg</a:t>
            </a:r>
            <a:endParaRPr sz="600">
              <a:latin typeface="Roboto"/>
              <a:ea typeface="Roboto"/>
              <a:cs typeface="Roboto"/>
              <a:sym typeface="Roboto"/>
            </a:endParaRPr>
          </a:p>
        </p:txBody>
      </p:sp>
      <p:pic>
        <p:nvPicPr>
          <p:cNvPr id="107" name="Google Shape;107;p19"/>
          <p:cNvPicPr preferRelativeResize="0"/>
          <p:nvPr/>
        </p:nvPicPr>
        <p:blipFill>
          <a:blip r:embed="rId4">
            <a:alphaModFix/>
          </a:blip>
          <a:stretch>
            <a:fillRect/>
          </a:stretch>
        </p:blipFill>
        <p:spPr>
          <a:xfrm>
            <a:off x="0" y="2325325"/>
            <a:ext cx="4228325" cy="2818175"/>
          </a:xfrm>
          <a:prstGeom prst="rect">
            <a:avLst/>
          </a:prstGeom>
          <a:noFill/>
          <a:ln>
            <a:noFill/>
          </a:ln>
        </p:spPr>
      </p:pic>
      <p:sp>
        <p:nvSpPr>
          <p:cNvPr id="108" name="Google Shape;108;p19"/>
          <p:cNvSpPr txBox="1"/>
          <p:nvPr/>
        </p:nvSpPr>
        <p:spPr>
          <a:xfrm>
            <a:off x="0" y="1770025"/>
            <a:ext cx="4228200" cy="7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Photo: Electronic component manufacturing</a:t>
            </a:r>
            <a:endParaRPr>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rPr lang="en" sz="600">
                <a:latin typeface="Roboto"/>
                <a:ea typeface="Roboto"/>
                <a:cs typeface="Roboto"/>
                <a:sym typeface="Roboto"/>
              </a:rPr>
              <a:t>Credit: Zollner Elektronik AG, https://www.zollner-electronics.com/fileadmin/user_upload/Header/header-produktion.jpg</a:t>
            </a:r>
            <a:endParaRPr sz="6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a:t>
            </a:r>
            <a:r>
              <a:rPr lang="en"/>
              <a:t>Impact of ICT</a:t>
            </a:r>
            <a:endParaRPr/>
          </a:p>
        </p:txBody>
      </p:sp>
      <p:pic>
        <p:nvPicPr>
          <p:cNvPr id="114" name="Google Shape;114;p20"/>
          <p:cNvPicPr preferRelativeResize="0"/>
          <p:nvPr/>
        </p:nvPicPr>
        <p:blipFill>
          <a:blip r:embed="rId3">
            <a:alphaModFix/>
          </a:blip>
          <a:stretch>
            <a:fillRect/>
          </a:stretch>
        </p:blipFill>
        <p:spPr>
          <a:xfrm>
            <a:off x="0" y="1277200"/>
            <a:ext cx="4866888" cy="2733575"/>
          </a:xfrm>
          <a:prstGeom prst="rect">
            <a:avLst/>
          </a:prstGeom>
          <a:noFill/>
          <a:ln>
            <a:noFill/>
          </a:ln>
        </p:spPr>
      </p:pic>
      <p:sp>
        <p:nvSpPr>
          <p:cNvPr id="115" name="Google Shape;115;p20"/>
          <p:cNvSpPr txBox="1"/>
          <p:nvPr/>
        </p:nvSpPr>
        <p:spPr>
          <a:xfrm>
            <a:off x="-100" y="4010775"/>
            <a:ext cx="4866900" cy="11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boto"/>
                <a:ea typeface="Roboto"/>
                <a:cs typeface="Roboto"/>
                <a:sym typeface="Roboto"/>
              </a:rPr>
              <a:t>Electricity for use and cooling</a:t>
            </a:r>
            <a:endParaRPr sz="24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Photo: CyrusOne’s Sterling, Virginia data center</a:t>
            </a:r>
            <a:endParaRPr>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rPr lang="en" sz="600">
                <a:latin typeface="Roboto"/>
                <a:ea typeface="Roboto"/>
                <a:cs typeface="Roboto"/>
                <a:sym typeface="Roboto"/>
              </a:rPr>
              <a:t>Credit: CyrusOne, https://cyrusone.com/locations/virginia/data-center-sterling/</a:t>
            </a:r>
            <a:endParaRPr sz="600">
              <a:latin typeface="Roboto"/>
              <a:ea typeface="Roboto"/>
              <a:cs typeface="Roboto"/>
              <a:sym typeface="Roboto"/>
            </a:endParaRPr>
          </a:p>
        </p:txBody>
      </p:sp>
      <p:pic>
        <p:nvPicPr>
          <p:cNvPr id="116" name="Google Shape;116;p20"/>
          <p:cNvPicPr preferRelativeResize="0"/>
          <p:nvPr/>
        </p:nvPicPr>
        <p:blipFill>
          <a:blip r:embed="rId4">
            <a:alphaModFix/>
          </a:blip>
          <a:stretch>
            <a:fillRect/>
          </a:stretch>
        </p:blipFill>
        <p:spPr>
          <a:xfrm>
            <a:off x="5702088" y="1277025"/>
            <a:ext cx="3441800" cy="2581350"/>
          </a:xfrm>
          <a:prstGeom prst="rect">
            <a:avLst/>
          </a:prstGeom>
          <a:noFill/>
          <a:ln>
            <a:noFill/>
          </a:ln>
        </p:spPr>
      </p:pic>
      <p:sp>
        <p:nvSpPr>
          <p:cNvPr id="117" name="Google Shape;117;p20"/>
          <p:cNvSpPr txBox="1"/>
          <p:nvPr/>
        </p:nvSpPr>
        <p:spPr>
          <a:xfrm>
            <a:off x="5702150" y="4010775"/>
            <a:ext cx="3441900" cy="11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Photo: Coal ash at Chesterfield Power Station, Virginia</a:t>
            </a:r>
            <a:endParaRPr>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r">
              <a:spcBef>
                <a:spcPts val="0"/>
              </a:spcBef>
              <a:spcAft>
                <a:spcPts val="0"/>
              </a:spcAft>
              <a:buNone/>
            </a:pPr>
            <a:r>
              <a:rPr lang="en" sz="600">
                <a:latin typeface="Roboto"/>
                <a:ea typeface="Roboto"/>
                <a:cs typeface="Roboto"/>
                <a:sym typeface="Roboto"/>
              </a:rPr>
              <a:t>Credit: Wikimedia Commons, https://commons.wikimedia.org/wiki/File:Chesterfield_Power_Station.jpg</a:t>
            </a:r>
            <a:endParaRPr sz="6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a:t>
            </a:r>
            <a:r>
              <a:rPr lang="en"/>
              <a:t>Impact of ICT</a:t>
            </a:r>
            <a:endParaRPr/>
          </a:p>
        </p:txBody>
      </p:sp>
      <p:pic>
        <p:nvPicPr>
          <p:cNvPr id="123" name="Google Shape;123;p21"/>
          <p:cNvPicPr preferRelativeResize="0"/>
          <p:nvPr/>
        </p:nvPicPr>
        <p:blipFill>
          <a:blip r:embed="rId3">
            <a:alphaModFix/>
          </a:blip>
          <a:stretch>
            <a:fillRect/>
          </a:stretch>
        </p:blipFill>
        <p:spPr>
          <a:xfrm>
            <a:off x="3575600" y="1429425"/>
            <a:ext cx="5568394" cy="3714075"/>
          </a:xfrm>
          <a:prstGeom prst="rect">
            <a:avLst/>
          </a:prstGeom>
          <a:noFill/>
          <a:ln>
            <a:noFill/>
          </a:ln>
        </p:spPr>
      </p:pic>
      <p:sp>
        <p:nvSpPr>
          <p:cNvPr id="124" name="Google Shape;124;p21"/>
          <p:cNvSpPr txBox="1"/>
          <p:nvPr/>
        </p:nvSpPr>
        <p:spPr>
          <a:xfrm>
            <a:off x="311725" y="1429425"/>
            <a:ext cx="3068700" cy="37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boto"/>
                <a:ea typeface="Roboto"/>
                <a:cs typeface="Roboto"/>
                <a:sym typeface="Roboto"/>
              </a:rPr>
              <a:t>E-waste disposal</a:t>
            </a:r>
            <a:endParaRPr sz="24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Photo: Burning e-waste to retrieve metals in Agbogbloshie, Ghana</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rPr lang="en" sz="600">
                <a:latin typeface="Roboto"/>
                <a:ea typeface="Roboto"/>
                <a:cs typeface="Roboto"/>
                <a:sym typeface="Roboto"/>
              </a:rPr>
              <a:t>Credit: Chicago Monitor, https://chicagomonitor.com/2016/10/e-waste-and-economic-viability-why-do-we-blame-developing-countries/</a:t>
            </a:r>
            <a:endParaRPr sz="6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