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conomica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0263fb0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0263fb0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move sun picture to background?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0263fb02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0263fb02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0263fb02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0263fb02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0263fb02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0263fb02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0263fb02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0263fb02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263fb02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263fb02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0263fb02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0263fb02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58683" y="10089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7091169" y="43556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10127953" y="6136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621900" y="47444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58800" y="1833450"/>
            <a:ext cx="6674400" cy="291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Examining the Health Consequences of the Nutrition Transition of Lowland Bolivia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59600" y="4828990"/>
            <a:ext cx="4072800" cy="93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Elias A. Caicedo and Dr. William Leonard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of Nutrition Transition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Positives</a:t>
            </a:r>
            <a:endParaRPr sz="2000" b="1"/>
          </a:p>
          <a:p>
            <a:pPr marL="457200" lvl="0" indent="-35560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food availability/accessibility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decreases in malnourishment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decreases in illness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growth rates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overall health of previously undernourished individuals 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20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Potential Negatives</a:t>
            </a:r>
            <a:endParaRPr sz="2000" b="1"/>
          </a:p>
          <a:p>
            <a:pPr marL="457200" lvl="0" indent="-35560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body fat percentage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prevalence of overweightness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increased risks for obesity, diabetes, and other health disorders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415650" y="1529730"/>
            <a:ext cx="11360700" cy="195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Evidence that processed foods and sedentary energy levels can lead to weight gain and various health complications 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balanced diet and moderate exercise is crucial for maintaining good health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Moderation is key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825" y="4650587"/>
            <a:ext cx="1800225" cy="1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075" y="4358049"/>
            <a:ext cx="2923475" cy="23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8563" y="4439975"/>
            <a:ext cx="2347300" cy="2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725" y="4439974"/>
            <a:ext cx="2570825" cy="2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0063" y="4474475"/>
            <a:ext cx="2200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 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50275" y="15297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Over the last 50 years, countries across the world have undergone a health transformation known as </a:t>
            </a:r>
            <a:r>
              <a:rPr lang="en-US" b="1"/>
              <a:t>“Nutrition Transition”</a:t>
            </a:r>
            <a:endParaRPr b="1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Shift from subsistence to market-orientated lifestyle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Replacing plant-based/traditional diets with “Western Diet” 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75" y="3857625"/>
            <a:ext cx="4109400" cy="27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125" y="43678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4125" y="4143375"/>
            <a:ext cx="4016850" cy="23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15600" y="1633625"/>
            <a:ext cx="62790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Since 2002, the Tsimane Amazonian Study Panel (TAPS) has monitored lifestyle/health changes in the indigenous Tsimane population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13 villages outside the town of San Borja, Bolivia  </a:t>
            </a:r>
            <a:endParaRPr/>
          </a:p>
        </p:txBody>
      </p:sp>
      <p:pic>
        <p:nvPicPr>
          <p:cNvPr id="79" name="Google Shape;79;p15" descr="C:\bolivia\photos-sophie\fieldphotos2004\sunri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061600"/>
            <a:ext cx="4595101" cy="317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r="74888" b="66113"/>
          <a:stretch/>
        </p:blipFill>
        <p:spPr>
          <a:xfrm>
            <a:off x="7429487" y="278375"/>
            <a:ext cx="3452125" cy="246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15600" y="1673675"/>
            <a:ext cx="6707700" cy="489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Data collected from 2002 to 2010 (WR Leonard </a:t>
            </a:r>
            <a:r>
              <a:rPr lang="en-US" i="1"/>
              <a:t>et al</a:t>
            </a:r>
            <a:r>
              <a:rPr lang="en-US"/>
              <a:t>., 2015)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 = 633 adults and 820 children 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						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800" y="3532175"/>
            <a:ext cx="5106775" cy="281555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875" y="740775"/>
            <a:ext cx="3816800" cy="242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2025" y="3714750"/>
            <a:ext cx="3224900" cy="26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 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Variable (Units)</a:t>
            </a:r>
            <a:endParaRPr sz="2100" b="1"/>
          </a:p>
          <a:p>
            <a:pPr marL="457200" lvl="0" indent="-36195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Body Mass Index (kg/m^2)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Body Fat Percentage (%)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Waist Circumference 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Growth Rate 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Height-to-Age Ratio</a:t>
            </a:r>
            <a:endParaRPr sz="210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5837475" y="1633625"/>
            <a:ext cx="59388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Standard/Average/Healthy</a:t>
            </a:r>
            <a:endParaRPr b="1"/>
          </a:p>
          <a:p>
            <a:pPr marL="457200" lvl="0" indent="-361950" algn="ctr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18 to 25</a:t>
            </a:r>
            <a:endParaRPr sz="2100"/>
          </a:p>
          <a:p>
            <a:pPr marL="457200" lvl="0" indent="-361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M: 15% to 24% ; F: 21 % to 30 %</a:t>
            </a:r>
            <a:endParaRPr sz="2100"/>
          </a:p>
          <a:p>
            <a:pPr marL="457200" lvl="0" indent="-361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M: less than 40” ; F: less than 35”</a:t>
            </a:r>
            <a:endParaRPr sz="2100"/>
          </a:p>
          <a:p>
            <a:pPr marL="457200" lvl="0" indent="-361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~7 lbs/year ; ~3”/year</a:t>
            </a:r>
            <a:endParaRPr sz="2100"/>
          </a:p>
          <a:p>
            <a:pPr marL="457200" lvl="0" indent="0" algn="l" rtl="0">
              <a:lnSpc>
                <a:spcPct val="15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21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775" y="4327075"/>
            <a:ext cx="4757725" cy="24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l="98" t="856" r="41870" b="16512"/>
          <a:stretch/>
        </p:blipFill>
        <p:spPr>
          <a:xfrm>
            <a:off x="2210539" y="1617094"/>
            <a:ext cx="7128769" cy="471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1597979" y="284955"/>
            <a:ext cx="862021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Body Mass Index (BMI; kg/m</a:t>
            </a:r>
            <a:r>
              <a:rPr lang="en-US" sz="32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Bolivian Tsimane’ 2002-2010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627485" y="1879391"/>
            <a:ext cx="565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7317419" y="2472431"/>
            <a:ext cx="5038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2041865" y="6334662"/>
            <a:ext cx="8753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between 2002 &amp; 2010 significant at: **P &lt;  0.001; n = 148 men; 165 women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0574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/>
              <a:t>Changes in Body Fat Percentage and Prevalence of Overweight: Bolivian Tsimane’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362201"/>
            <a:ext cx="4381500" cy="368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7363" y="2362201"/>
            <a:ext cx="4381500" cy="3687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1757363" y="1979613"/>
            <a:ext cx="26741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Percent Body Fat (%)</a:t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5943601" y="2006600"/>
            <a:ext cx="3201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Prevalence of Overweight </a:t>
            </a:r>
            <a:endParaRPr/>
          </a:p>
        </p:txBody>
      </p:sp>
      <p:cxnSp>
        <p:nvCxnSpPr>
          <p:cNvPr id="116" name="Google Shape;116;p19"/>
          <p:cNvCxnSpPr/>
          <p:nvPr/>
        </p:nvCxnSpPr>
        <p:spPr>
          <a:xfrm rot="10800000">
            <a:off x="3581400" y="2398714"/>
            <a:ext cx="76200" cy="298767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7" name="Google Shape;117;p19"/>
          <p:cNvSpPr/>
          <p:nvPr/>
        </p:nvSpPr>
        <p:spPr>
          <a:xfrm>
            <a:off x="2057400" y="5903914"/>
            <a:ext cx="82296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 between 2002 &amp; 2010 significant at: **P &lt;  0.001; n = 148 men; 165 women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990851" y="4205289"/>
            <a:ext cx="3905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4432300" y="2652714"/>
            <a:ext cx="36353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7272339" y="3089276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8753476" y="2490788"/>
            <a:ext cx="493713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9410700" y="3582988"/>
            <a:ext cx="1257300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 🡪 32%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905000" y="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1"/>
              <a:t>Declines</a:t>
            </a:r>
            <a:r>
              <a:rPr lang="en-US" sz="3200" b="1"/>
              <a:t> in Growth Stunting among Tsmane’ Children: 2002-2010 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371600"/>
            <a:ext cx="5932488" cy="49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4648201" y="2667001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6629401" y="313213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</a:t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2441360" y="6025734"/>
            <a:ext cx="74676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 between 2002 &amp; 2010 significant at: **P &lt;  0.001; n = 172 boys; 174 girls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7532688" y="3376614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48% 🡪 29%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909320" y="233044"/>
            <a:ext cx="10515600" cy="96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 b="1"/>
              <a:t>Changes in Height-for-Age Z-scores for </a:t>
            </a:r>
            <a:br>
              <a:rPr lang="en-US" sz="2880" b="1"/>
            </a:br>
            <a:r>
              <a:rPr lang="en-US" sz="2880" b="1"/>
              <a:t>Tsimane’ Children &lt; 5 years in 2002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t="-1630" r="39995" b="17368"/>
          <a:stretch/>
        </p:blipFill>
        <p:spPr>
          <a:xfrm>
            <a:off x="2306320" y="1393512"/>
            <a:ext cx="8016240" cy="5231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2095130" y="6301790"/>
            <a:ext cx="9329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between 2002 &amp; 2010 significant at: **P &lt;  0.001; n = 98 females; 97 males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4955959" y="1835003"/>
            <a:ext cx="565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7904825" y="2404653"/>
            <a:ext cx="565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Economica</vt:lpstr>
      <vt:lpstr>Times New Roman</vt:lpstr>
      <vt:lpstr>Calibri</vt:lpstr>
      <vt:lpstr>Arial</vt:lpstr>
      <vt:lpstr>Luxe</vt:lpstr>
      <vt:lpstr>Examining the Health Consequences of the Nutrition Transition of Lowland Bolivia</vt:lpstr>
      <vt:lpstr>Background </vt:lpstr>
      <vt:lpstr>Background</vt:lpstr>
      <vt:lpstr>Methods</vt:lpstr>
      <vt:lpstr>Experiment </vt:lpstr>
      <vt:lpstr>PowerPoint Presentation</vt:lpstr>
      <vt:lpstr>Changes in Body Fat Percentage and Prevalence of Overweight: Bolivian Tsimane’</vt:lpstr>
      <vt:lpstr>Declines in Growth Stunting among Tsmane’ Children: 2002-2010 </vt:lpstr>
      <vt:lpstr>Changes in Height-for-Age Z-scores for  Tsimane’ Children &lt; 5 years in 2002</vt:lpstr>
      <vt:lpstr>Results of Nutrition Transition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Health Consequences of the Nutrition Transition of Lowland Bolivia</dc:title>
  <cp:lastModifiedBy>Elias Caicedo</cp:lastModifiedBy>
  <cp:revision>1</cp:revision>
  <dcterms:modified xsi:type="dcterms:W3CDTF">2020-08-13T17:49:12Z</dcterms:modified>
</cp:coreProperties>
</file>