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75" r:id="rId5"/>
    <p:sldId id="276" r:id="rId6"/>
    <p:sldId id="260" r:id="rId7"/>
    <p:sldId id="261" r:id="rId8"/>
    <p:sldId id="262" r:id="rId9"/>
    <p:sldId id="277" r:id="rId10"/>
    <p:sldId id="273" r:id="rId11"/>
    <p:sldId id="265" r:id="rId12"/>
    <p:sldId id="266" r:id="rId13"/>
    <p:sldId id="268" r:id="rId14"/>
    <p:sldId id="279" r:id="rId15"/>
    <p:sldId id="272" r:id="rId16"/>
    <p:sldId id="278" r:id="rId17"/>
    <p:sldId id="271" r:id="rId18"/>
    <p:sldId id="280" r:id="rId19"/>
    <p:sldId id="270" r:id="rId20"/>
    <p:sldId id="263" r:id="rId21"/>
    <p:sldId id="267"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nie rogers" initials="or" lastIdx="1" clrIdx="0">
    <p:extLst/>
  </p:cmAuthor>
  <p:cmAuthor id="2" name="onnie rogers" initials="or [2]" lastIdx="1" clrIdx="1">
    <p:extLst/>
  </p:cmAuthor>
  <p:cmAuthor id="3" name="onnie rogers" initials="or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0C5"/>
    <a:srgbClr val="B5F0A6"/>
    <a:srgbClr val="A344EB"/>
    <a:srgbClr val="E0C4FF"/>
    <a:srgbClr val="C18DDF"/>
    <a:srgbClr val="C2DCB5"/>
    <a:srgbClr val="E1FFD1"/>
    <a:srgbClr val="F3D8FF"/>
    <a:srgbClr val="DBA2FF"/>
    <a:srgbClr val="D09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83147E-B5AB-43BE-ADD1-591B7B399683}">
  <a:tblStyle styleId="{5F83147E-B5AB-43BE-ADD1-591B7B399683}"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33"/>
    <p:restoredTop sz="78496"/>
  </p:normalViewPr>
  <p:slideViewPr>
    <p:cSldViewPr snapToGrid="0" snapToObjects="1">
      <p:cViewPr varScale="1">
        <p:scale>
          <a:sx n="126" d="100"/>
          <a:sy n="126" d="100"/>
        </p:scale>
        <p:origin x="990" y="90"/>
      </p:cViewPr>
      <p:guideLst/>
    </p:cSldViewPr>
  </p:slideViewPr>
  <p:notesTextViewPr>
    <p:cViewPr>
      <p:scale>
        <a:sx n="1" d="1"/>
        <a:sy n="1" d="1"/>
      </p:scale>
      <p:origin x="0" y="0"/>
    </p:cViewPr>
  </p:notesTextViewPr>
  <p:notesViewPr>
    <p:cSldViewPr snapToGrid="0" snapToObjects="1">
      <p:cViewPr varScale="1">
        <p:scale>
          <a:sx n="85" d="100"/>
          <a:sy n="85" d="100"/>
        </p:scale>
        <p:origin x="392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DayanaraPadilla\Documents\Posner%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Work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DayanaraPadilla\Documents\Posner%20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identitylab\Downloads\Posner%20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identitylab\Downloads\Posner%20Graph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Sheet1!$A$56</c:f>
              <c:strCache>
                <c:ptCount val="1"/>
                <c:pt idx="0">
                  <c:v>Black</c:v>
                </c:pt>
              </c:strCache>
            </c:strRef>
          </c:tx>
          <c:spPr>
            <a:ln w="28575" cap="rnd">
              <a:solidFill>
                <a:srgbClr val="00B0F0"/>
              </a:solidFill>
              <a:round/>
            </a:ln>
            <a:effectLst/>
          </c:spPr>
          <c:marker>
            <c:symbol val="circle"/>
            <c:size val="5"/>
            <c:spPr>
              <a:solidFill>
                <a:srgbClr val="00B0F0"/>
              </a:solidFill>
              <a:ln w="9525">
                <a:solidFill>
                  <a:srgbClr val="00B0F0"/>
                </a:solidFill>
              </a:ln>
              <a:effectLst/>
            </c:spPr>
          </c:marker>
          <c:cat>
            <c:strRef>
              <c:f>Sheet1!$B$55:$C$55</c:f>
              <c:strCache>
                <c:ptCount val="2"/>
                <c:pt idx="0">
                  <c:v>Wave 1</c:v>
                </c:pt>
                <c:pt idx="1">
                  <c:v>Wave 2</c:v>
                </c:pt>
              </c:strCache>
            </c:strRef>
          </c:cat>
          <c:val>
            <c:numRef>
              <c:f>Sheet1!$B$56:$C$56</c:f>
              <c:numCache>
                <c:formatCode>General</c:formatCode>
                <c:ptCount val="2"/>
                <c:pt idx="0">
                  <c:v>1.79</c:v>
                </c:pt>
                <c:pt idx="1">
                  <c:v>2.36</c:v>
                </c:pt>
              </c:numCache>
            </c:numRef>
          </c:val>
          <c:smooth val="0"/>
        </c:ser>
        <c:ser>
          <c:idx val="1"/>
          <c:order val="1"/>
          <c:tx>
            <c:strRef>
              <c:f>Sheet1!$A$57</c:f>
              <c:strCache>
                <c:ptCount val="1"/>
                <c:pt idx="0">
                  <c:v>Mixed-Race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Sheet1!$B$55:$C$55</c:f>
              <c:strCache>
                <c:ptCount val="2"/>
                <c:pt idx="0">
                  <c:v>Wave 1</c:v>
                </c:pt>
                <c:pt idx="1">
                  <c:v>Wave 2</c:v>
                </c:pt>
              </c:strCache>
            </c:strRef>
          </c:cat>
          <c:val>
            <c:numRef>
              <c:f>Sheet1!$B$57:$C$57</c:f>
              <c:numCache>
                <c:formatCode>General</c:formatCode>
                <c:ptCount val="2"/>
                <c:pt idx="0">
                  <c:v>1.84</c:v>
                </c:pt>
                <c:pt idx="1">
                  <c:v>2.36</c:v>
                </c:pt>
              </c:numCache>
            </c:numRef>
          </c:val>
          <c:smooth val="0"/>
        </c:ser>
        <c:ser>
          <c:idx val="2"/>
          <c:order val="2"/>
          <c:tx>
            <c:strRef>
              <c:f>Sheet1!$A$58</c:f>
              <c:strCache>
                <c:ptCount val="1"/>
                <c:pt idx="0">
                  <c:v>White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Sheet1!$B$55:$C$55</c:f>
              <c:strCache>
                <c:ptCount val="2"/>
                <c:pt idx="0">
                  <c:v>Wave 1</c:v>
                </c:pt>
                <c:pt idx="1">
                  <c:v>Wave 2</c:v>
                </c:pt>
              </c:strCache>
            </c:strRef>
          </c:cat>
          <c:val>
            <c:numRef>
              <c:f>Sheet1!$B$58:$C$58</c:f>
              <c:numCache>
                <c:formatCode>General</c:formatCode>
                <c:ptCount val="2"/>
                <c:pt idx="0">
                  <c:v>1.2</c:v>
                </c:pt>
                <c:pt idx="1">
                  <c:v>1.1000000000000001</c:v>
                </c:pt>
              </c:numCache>
            </c:numRef>
          </c:val>
          <c:smooth val="0"/>
        </c:ser>
        <c:dLbls>
          <c:showLegendKey val="0"/>
          <c:showVal val="0"/>
          <c:showCatName val="0"/>
          <c:showSerName val="0"/>
          <c:showPercent val="0"/>
          <c:showBubbleSize val="0"/>
        </c:dLbls>
        <c:marker val="1"/>
        <c:smooth val="0"/>
        <c:axId val="225576896"/>
        <c:axId val="294029328"/>
      </c:lineChart>
      <c:catAx>
        <c:axId val="225576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DIN Condensed" charset="0"/>
                <a:ea typeface="DIN Condensed" charset="0"/>
                <a:cs typeface="DIN Condensed" charset="0"/>
              </a:defRPr>
            </a:pPr>
            <a:endParaRPr lang="en-US"/>
          </a:p>
        </c:txPr>
        <c:crossAx val="294029328"/>
        <c:crosses val="autoZero"/>
        <c:auto val="1"/>
        <c:lblAlgn val="ctr"/>
        <c:lblOffset val="100"/>
        <c:noMultiLvlLbl val="0"/>
      </c:catAx>
      <c:valAx>
        <c:axId val="294029328"/>
        <c:scaling>
          <c:orientation val="minMax"/>
          <c:max val="3"/>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smtClean="0">
                    <a:solidFill>
                      <a:schemeClr val="tx1"/>
                    </a:solidFill>
                    <a:latin typeface="DIN Condensed" charset="0"/>
                    <a:ea typeface="DIN Condensed" charset="0"/>
                    <a:cs typeface="DIN Condensed" charset="0"/>
                  </a:rPr>
                  <a:t>Importance of Race</a:t>
                </a:r>
                <a:r>
                  <a:rPr lang="en-US" sz="1600" baseline="0" dirty="0" smtClean="0">
                    <a:solidFill>
                      <a:schemeClr val="tx1"/>
                    </a:solidFill>
                    <a:latin typeface="DIN Condensed" charset="0"/>
                    <a:ea typeface="DIN Condensed" charset="0"/>
                    <a:cs typeface="DIN Condensed" charset="0"/>
                  </a:rPr>
                  <a:t> Rating</a:t>
                </a:r>
                <a:endParaRPr lang="en-US" sz="1600" dirty="0">
                  <a:solidFill>
                    <a:schemeClr val="tx1"/>
                  </a:solidFill>
                  <a:latin typeface="DIN Condensed" charset="0"/>
                  <a:ea typeface="DIN Condensed" charset="0"/>
                  <a:cs typeface="DIN Condensed" charset="0"/>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DIN Condensed" charset="0"/>
                <a:ea typeface="DIN Condensed" charset="0"/>
                <a:cs typeface="DIN Condensed" charset="0"/>
              </a:defRPr>
            </a:pPr>
            <a:endParaRPr lang="en-US"/>
          </a:p>
        </c:txPr>
        <c:crossAx val="225576896"/>
        <c:crosses val="autoZero"/>
        <c:crossBetween val="between"/>
        <c:majorUnit val="0.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DIN Condensed" charset="0"/>
              <a:ea typeface="DIN Condensed" charset="0"/>
              <a:cs typeface="DIN Condensed" charset="0"/>
            </a:defRPr>
          </a:pPr>
          <a:endParaRPr lang="en-US"/>
        </a:p>
      </c:txPr>
    </c:legend>
    <c:plotVisOnly val="1"/>
    <c:dispBlanksAs val="gap"/>
    <c:showDLblsOverMax val="0"/>
  </c:chart>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Sheet1!$A$30</c:f>
              <c:strCache>
                <c:ptCount val="1"/>
                <c:pt idx="0">
                  <c:v>Micro</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Sheet1!$B$29:$C$29</c:f>
              <c:strCache>
                <c:ptCount val="2"/>
                <c:pt idx="0">
                  <c:v>Pre</c:v>
                </c:pt>
                <c:pt idx="1">
                  <c:v>Post</c:v>
                </c:pt>
              </c:strCache>
            </c:strRef>
          </c:cat>
          <c:val>
            <c:numRef>
              <c:f>Sheet1!$B$30:$C$30</c:f>
              <c:numCache>
                <c:formatCode>General</c:formatCode>
                <c:ptCount val="2"/>
                <c:pt idx="0">
                  <c:v>14</c:v>
                </c:pt>
                <c:pt idx="1">
                  <c:v>14</c:v>
                </c:pt>
              </c:numCache>
            </c:numRef>
          </c:val>
          <c:smooth val="0"/>
        </c:ser>
        <c:ser>
          <c:idx val="1"/>
          <c:order val="1"/>
          <c:tx>
            <c:strRef>
              <c:f>Sheet1!$A$31</c:f>
              <c:strCache>
                <c:ptCount val="1"/>
                <c:pt idx="0">
                  <c:v>Macro</c:v>
                </c:pt>
              </c:strCache>
            </c:strRef>
          </c:tx>
          <c:spPr>
            <a:ln w="31750" cap="rnd">
              <a:solidFill>
                <a:schemeClr val="accent4"/>
              </a:solidFill>
              <a:round/>
            </a:ln>
            <a:effectLst/>
          </c:spPr>
          <c:marker>
            <c:symbol val="circle"/>
            <c:size val="17"/>
            <c:spPr>
              <a:solidFill>
                <a:schemeClr val="accent4"/>
              </a:solidFill>
              <a:ln>
                <a:solidFill>
                  <a:schemeClr val="accent4"/>
                </a:solidFill>
              </a:ln>
              <a:effectLst/>
            </c:spPr>
          </c:marker>
          <c:dLbls>
            <c:spPr>
              <a:solidFill>
                <a:schemeClr val="accent4"/>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Sheet1!$B$29:$C$29</c:f>
              <c:strCache>
                <c:ptCount val="2"/>
                <c:pt idx="0">
                  <c:v>Pre</c:v>
                </c:pt>
                <c:pt idx="1">
                  <c:v>Post</c:v>
                </c:pt>
              </c:strCache>
            </c:strRef>
          </c:cat>
          <c:val>
            <c:numRef>
              <c:f>Sheet1!$B$31:$C$31</c:f>
              <c:numCache>
                <c:formatCode>General</c:formatCode>
                <c:ptCount val="2"/>
                <c:pt idx="0">
                  <c:v>10</c:v>
                </c:pt>
                <c:pt idx="1">
                  <c:v>15</c:v>
                </c:pt>
              </c:numCache>
            </c:numRef>
          </c:val>
          <c:smooth val="0"/>
        </c:ser>
        <c:dLbls>
          <c:dLblPos val="ctr"/>
          <c:showLegendKey val="0"/>
          <c:showVal val="1"/>
          <c:showCatName val="0"/>
          <c:showSerName val="0"/>
          <c:showPercent val="0"/>
          <c:showBubbleSize val="0"/>
        </c:dLbls>
        <c:marker val="1"/>
        <c:smooth val="0"/>
        <c:axId val="294030112"/>
        <c:axId val="294030504"/>
      </c:lineChart>
      <c:catAx>
        <c:axId val="2940301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000" b="0" i="0" u="none" strike="noStrike" kern="1200" cap="all" baseline="0">
                <a:solidFill>
                  <a:schemeClr val="tx1"/>
                </a:solidFill>
                <a:latin typeface="DIN Condensed" charset="0"/>
                <a:ea typeface="DIN Condensed" charset="0"/>
                <a:cs typeface="DIN Condensed" charset="0"/>
              </a:defRPr>
            </a:pPr>
            <a:endParaRPr lang="en-US"/>
          </a:p>
        </c:txPr>
        <c:crossAx val="294030504"/>
        <c:crosses val="autoZero"/>
        <c:auto val="1"/>
        <c:lblAlgn val="ctr"/>
        <c:lblOffset val="100"/>
        <c:noMultiLvlLbl val="0"/>
      </c:catAx>
      <c:valAx>
        <c:axId val="294030504"/>
        <c:scaling>
          <c:orientation val="minMax"/>
          <c:max val="20"/>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r>
                  <a:rPr lang="en-US" sz="2000" dirty="0">
                    <a:solidFill>
                      <a:schemeClr val="tx1"/>
                    </a:solidFill>
                    <a:latin typeface="DIN Condensed" charset="0"/>
                    <a:ea typeface="DIN Condensed" charset="0"/>
                    <a:cs typeface="DIN Condensed" charset="0"/>
                  </a:rPr>
                  <a:t>Number</a:t>
                </a:r>
                <a:r>
                  <a:rPr lang="en-US" sz="2000" baseline="0" dirty="0">
                    <a:solidFill>
                      <a:schemeClr val="tx1"/>
                    </a:solidFill>
                    <a:latin typeface="DIN Condensed" charset="0"/>
                    <a:ea typeface="DIN Condensed" charset="0"/>
                    <a:cs typeface="DIN Condensed" charset="0"/>
                  </a:rPr>
                  <a:t> of Participants</a:t>
                </a:r>
                <a:endParaRPr lang="en-US" sz="2000" dirty="0">
                  <a:solidFill>
                    <a:schemeClr val="tx1"/>
                  </a:solidFill>
                  <a:latin typeface="DIN Condensed" charset="0"/>
                  <a:ea typeface="DIN Condensed" charset="0"/>
                  <a:cs typeface="DIN Condensed" charset="0"/>
                </a:endParaRP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DIN Condensed" charset="0"/>
                <a:ea typeface="DIN Condensed" charset="0"/>
                <a:cs typeface="DIN Condensed" charset="0"/>
              </a:defRPr>
            </a:pPr>
            <a:endParaRPr lang="en-US"/>
          </a:p>
        </c:txPr>
        <c:crossAx val="294030112"/>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800" b="0" i="0" u="none" strike="noStrike" kern="1200" baseline="0">
                <a:solidFill>
                  <a:schemeClr val="accent4"/>
                </a:solidFill>
                <a:latin typeface="DIN Condensed" charset="0"/>
                <a:ea typeface="DIN Condensed" charset="0"/>
                <a:cs typeface="DIN Condensed" charset="0"/>
              </a:defRPr>
            </a:pPr>
            <a:endParaRPr lang="en-US"/>
          </a:p>
        </c:txPr>
      </c:legendEntry>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tx1"/>
              </a:solidFill>
              <a:latin typeface="DIN Condensed" charset="0"/>
              <a:ea typeface="DIN Condensed" charset="0"/>
              <a:cs typeface="DIN Condensed" charset="0"/>
            </a:defRPr>
          </a:pPr>
          <a:endParaRPr lang="en-US"/>
        </a:p>
      </c:txPr>
    </c:legend>
    <c:plotVisOnly val="1"/>
    <c:dispBlanksAs val="gap"/>
    <c:showDLblsOverMax val="0"/>
  </c:chart>
  <c:spPr>
    <a:solidFill>
      <a:srgbClr val="C2DCB5"/>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Sheet1!$A$80</c:f>
              <c:strCache>
                <c:ptCount val="1"/>
                <c:pt idx="0">
                  <c:v>Downplaying Race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DIN Condensed" charset="0"/>
                    <a:ea typeface="DIN Condensed" charset="0"/>
                    <a:cs typeface="DIN Condensed"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Sheet1!$B$79:$C$79</c:f>
              <c:strCache>
                <c:ptCount val="2"/>
                <c:pt idx="0">
                  <c:v>Pre</c:v>
                </c:pt>
                <c:pt idx="1">
                  <c:v>Post</c:v>
                </c:pt>
              </c:strCache>
            </c:strRef>
          </c:cat>
          <c:val>
            <c:numRef>
              <c:f>Sheet1!$B$80:$C$80</c:f>
              <c:numCache>
                <c:formatCode>General</c:formatCode>
                <c:ptCount val="2"/>
                <c:pt idx="0">
                  <c:v>8</c:v>
                </c:pt>
                <c:pt idx="1">
                  <c:v>9</c:v>
                </c:pt>
              </c:numCache>
            </c:numRef>
          </c:val>
        </c:ser>
        <c:ser>
          <c:idx val="1"/>
          <c:order val="1"/>
          <c:tx>
            <c:strRef>
              <c:f>Sheet1!$A$81</c:f>
              <c:strCache>
                <c:ptCount val="1"/>
                <c:pt idx="0">
                  <c:v>Exceptionalism</c:v>
                </c:pt>
              </c:strCache>
            </c:strRef>
          </c:tx>
          <c:spPr>
            <a:solidFill>
              <a:srgbClr val="0090C5"/>
            </a:solidFill>
            <a:ln>
              <a:noFill/>
            </a:ln>
            <a:effectLst/>
          </c:spPr>
          <c:invertIfNegative val="0"/>
          <c:dLbls>
            <c:delete val="1"/>
          </c:dLbls>
          <c:cat>
            <c:strRef>
              <c:f>Sheet1!$B$79:$C$79</c:f>
              <c:strCache>
                <c:ptCount val="2"/>
                <c:pt idx="0">
                  <c:v>Pre</c:v>
                </c:pt>
                <c:pt idx="1">
                  <c:v>Post</c:v>
                </c:pt>
              </c:strCache>
            </c:strRef>
          </c:cat>
          <c:val>
            <c:numRef>
              <c:f>Sheet1!$B$81:$C$81</c:f>
              <c:numCache>
                <c:formatCode>General</c:formatCode>
                <c:ptCount val="2"/>
                <c:pt idx="0">
                  <c:v>0</c:v>
                </c:pt>
                <c:pt idx="1">
                  <c:v>5</c:v>
                </c:pt>
              </c:numCache>
            </c:numRef>
          </c:val>
        </c:ser>
        <c:ser>
          <c:idx val="2"/>
          <c:order val="2"/>
          <c:tx>
            <c:strRef>
              <c:f>Sheet1!$A$82</c:f>
              <c:strCache>
                <c:ptCount val="1"/>
                <c:pt idx="0">
                  <c:v>Group Pride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DIN Condensed" charset="0"/>
                    <a:ea typeface="DIN Condensed" charset="0"/>
                    <a:cs typeface="DIN Condensed"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Sheet1!$B$79:$C$79</c:f>
              <c:strCache>
                <c:ptCount val="2"/>
                <c:pt idx="0">
                  <c:v>Pre</c:v>
                </c:pt>
                <c:pt idx="1">
                  <c:v>Post</c:v>
                </c:pt>
              </c:strCache>
            </c:strRef>
          </c:cat>
          <c:val>
            <c:numRef>
              <c:f>Sheet1!$B$82:$C$82</c:f>
              <c:numCache>
                <c:formatCode>General</c:formatCode>
                <c:ptCount val="2"/>
                <c:pt idx="0">
                  <c:v>1</c:v>
                </c:pt>
                <c:pt idx="1">
                  <c:v>6</c:v>
                </c:pt>
              </c:numCache>
            </c:numRef>
          </c:val>
        </c:ser>
        <c:ser>
          <c:idx val="3"/>
          <c:order val="3"/>
          <c:tx>
            <c:strRef>
              <c:f>Sheet1!$A$83</c:f>
              <c:strCache>
                <c:ptCount val="1"/>
                <c:pt idx="0">
                  <c:v>Resistance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delete val="1"/>
          </c:dLbls>
          <c:cat>
            <c:strRef>
              <c:f>Sheet1!$B$79:$C$79</c:f>
              <c:strCache>
                <c:ptCount val="2"/>
                <c:pt idx="0">
                  <c:v>Pre</c:v>
                </c:pt>
                <c:pt idx="1">
                  <c:v>Post</c:v>
                </c:pt>
              </c:strCache>
            </c:strRef>
          </c:cat>
          <c:val>
            <c:numRef>
              <c:f>Sheet1!$B$83:$C$83</c:f>
              <c:numCache>
                <c:formatCode>General</c:formatCode>
                <c:ptCount val="2"/>
                <c:pt idx="0">
                  <c:v>0</c:v>
                </c:pt>
                <c:pt idx="1">
                  <c:v>3</c:v>
                </c:pt>
              </c:numCache>
            </c:numRef>
          </c:val>
        </c:ser>
        <c:dLbls>
          <c:dLblPos val="ctr"/>
          <c:showLegendKey val="0"/>
          <c:showVal val="1"/>
          <c:showCatName val="0"/>
          <c:showSerName val="0"/>
          <c:showPercent val="0"/>
          <c:showBubbleSize val="0"/>
        </c:dLbls>
        <c:gapWidth val="150"/>
        <c:overlap val="100"/>
        <c:axId val="295415008"/>
        <c:axId val="295415400"/>
      </c:barChart>
      <c:catAx>
        <c:axId val="2954150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DIN Condensed" charset="0"/>
                <a:ea typeface="DIN Condensed" charset="0"/>
                <a:cs typeface="DIN Condensed" charset="0"/>
              </a:defRPr>
            </a:pPr>
            <a:endParaRPr lang="en-US"/>
          </a:p>
        </c:txPr>
        <c:crossAx val="295415400"/>
        <c:crosses val="autoZero"/>
        <c:auto val="1"/>
        <c:lblAlgn val="ctr"/>
        <c:lblOffset val="100"/>
        <c:noMultiLvlLbl val="0"/>
      </c:catAx>
      <c:valAx>
        <c:axId val="295415400"/>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dirty="0">
                    <a:solidFill>
                      <a:schemeClr val="tx1"/>
                    </a:solidFill>
                    <a:latin typeface="DIN Condensed" charset="0"/>
                    <a:ea typeface="DIN Condensed" charset="0"/>
                    <a:cs typeface="DIN Condensed" charset="0"/>
                  </a:rPr>
                  <a:t>Number</a:t>
                </a:r>
                <a:r>
                  <a:rPr lang="en-US" sz="2000" baseline="0" dirty="0">
                    <a:solidFill>
                      <a:schemeClr val="tx1"/>
                    </a:solidFill>
                    <a:latin typeface="DIN Condensed" charset="0"/>
                    <a:ea typeface="DIN Condensed" charset="0"/>
                    <a:cs typeface="DIN Condensed" charset="0"/>
                  </a:rPr>
                  <a:t> of Instances</a:t>
                </a:r>
                <a:endParaRPr lang="en-US" sz="2000" dirty="0">
                  <a:solidFill>
                    <a:schemeClr val="tx1"/>
                  </a:solidFill>
                  <a:latin typeface="DIN Condensed" charset="0"/>
                  <a:ea typeface="DIN Condensed" charset="0"/>
                  <a:cs typeface="DIN Condensed" charset="0"/>
                </a:endParaRPr>
              </a:p>
            </c:rich>
          </c:tx>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DIN Condensed" charset="0"/>
                <a:ea typeface="DIN Condensed" charset="0"/>
                <a:cs typeface="DIN Condensed" charset="0"/>
              </a:defRPr>
            </a:pPr>
            <a:endParaRPr lang="en-US"/>
          </a:p>
        </c:txPr>
        <c:crossAx val="295415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DIN Condensed" charset="0"/>
              <a:ea typeface="DIN Condensed" charset="0"/>
              <a:cs typeface="DIN Condensed"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r>
              <a:rPr lang="en-US" sz="2000" dirty="0" smtClean="0">
                <a:latin typeface="DIN Condensed" charset="0"/>
                <a:ea typeface="DIN Condensed" charset="0"/>
                <a:cs typeface="DIN Condensed" charset="0"/>
              </a:rPr>
              <a:t>“Pre”-Michael </a:t>
            </a:r>
            <a:r>
              <a:rPr lang="en-US" sz="2000" dirty="0">
                <a:latin typeface="DIN Condensed" charset="0"/>
                <a:ea typeface="DIN Condensed" charset="0"/>
                <a:cs typeface="DIN Condensed" charset="0"/>
              </a:rPr>
              <a:t>Brown</a:t>
            </a:r>
          </a:p>
        </c:rich>
      </c:tx>
      <c:overlay val="0"/>
      <c:spPr>
        <a:noFill/>
        <a:ln>
          <a:noFill/>
        </a:ln>
        <a:effectLst/>
      </c:spPr>
      <c:txPr>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Sheet1!$A$110:$A$111</c:f>
              <c:strCache>
                <c:ptCount val="2"/>
                <c:pt idx="0">
                  <c:v>Race is Ranked in Top 3</c:v>
                </c:pt>
                <c:pt idx="1">
                  <c:v>Race is Ranked Lower</c:v>
                </c:pt>
              </c:strCache>
            </c:strRef>
          </c:cat>
          <c:val>
            <c:numRef>
              <c:f>Sheet1!$B$110:$B$111</c:f>
              <c:numCache>
                <c:formatCode>General</c:formatCode>
                <c:ptCount val="2"/>
                <c:pt idx="0">
                  <c:v>7</c:v>
                </c:pt>
                <c:pt idx="1">
                  <c:v>8</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r>
              <a:rPr lang="en-US" sz="2000" dirty="0" smtClean="0">
                <a:latin typeface="DIN Condensed" charset="0"/>
                <a:ea typeface="DIN Condensed" charset="0"/>
                <a:cs typeface="DIN Condensed" charset="0"/>
              </a:rPr>
              <a:t>”Post”-Michael </a:t>
            </a:r>
            <a:r>
              <a:rPr lang="en-US" sz="2000" dirty="0">
                <a:latin typeface="DIN Condensed" charset="0"/>
                <a:ea typeface="DIN Condensed" charset="0"/>
                <a:cs typeface="DIN Condensed" charset="0"/>
              </a:rPr>
              <a:t>Brown</a:t>
            </a:r>
          </a:p>
        </c:rich>
      </c:tx>
      <c:overlay val="0"/>
      <c:spPr>
        <a:noFill/>
        <a:ln>
          <a:noFill/>
        </a:ln>
        <a:effectLst/>
      </c:spPr>
      <c:txPr>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Sheet1!$A$123:$A$124</c:f>
              <c:strCache>
                <c:ptCount val="2"/>
                <c:pt idx="0">
                  <c:v>Race is Ranked in Top 3</c:v>
                </c:pt>
                <c:pt idx="1">
                  <c:v>Race is Ranked Lower</c:v>
                </c:pt>
              </c:strCache>
            </c:strRef>
          </c:cat>
          <c:val>
            <c:numRef>
              <c:f>Sheet1!$B$123:$B$124</c:f>
              <c:numCache>
                <c:formatCode>General</c:formatCode>
                <c:ptCount val="2"/>
                <c:pt idx="0">
                  <c:v>10</c:v>
                </c:pt>
                <c:pt idx="1">
                  <c:v>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7-08-07T16:06:34.264" idx="1">
    <p:pos x="3593" y="1358"/>
    <p:text>change this to a line graph; it is more intuitive to see "change over time" as a line. i tried to change it but it won't let me link to the data and you need to change the data layout (switch columns and rows so that lines represent racial groups and time (pre/post) is on the Y-axix</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7-08-07T16:09:28.843" idx="1">
    <p:pos x="2776" y="1624"/>
    <p:text>you're going to fly through this slide; you've already told them this finding because it's the impetus for the analysis; you're basically going to confirm that black girls increase in race importance just like the larger sample. trim your script a little; keep it very brief so you can get to your 'new' findings. ok?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6963300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b="0" dirty="0" smtClean="0"/>
              <a:t>Good</a:t>
            </a:r>
            <a:r>
              <a:rPr lang="en-US" b="0" baseline="0" dirty="0" smtClean="0"/>
              <a:t> morning everyone! I’m Dayanara Padilla and I’ve been working in the psychology department’s Youth Identity Lab under Dr. Rogers. Today I am here to talk to you about the Tacoma Identity Project and more specifically how its findings relate to the #BlackLivesMatter movement. </a:t>
            </a:r>
            <a:endParaRPr lang="en" b="0" dirty="0"/>
          </a:p>
        </p:txBody>
      </p:sp>
    </p:spTree>
    <p:extLst>
      <p:ext uri="{BB962C8B-B14F-4D97-AF65-F5344CB8AC3E}">
        <p14:creationId xmlns:p14="http://schemas.microsoft.com/office/powerpoint/2010/main" val="3908543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dirty="0" smtClean="0"/>
              <a:t>Now</a:t>
            </a:r>
            <a:r>
              <a:rPr lang="en-US" baseline="0" dirty="0" smtClean="0"/>
              <a:t> I’m going to present results on the 2</a:t>
            </a:r>
            <a:r>
              <a:rPr lang="en-US" baseline="30000" dirty="0" smtClean="0"/>
              <a:t>nd</a:t>
            </a:r>
            <a:r>
              <a:rPr lang="en-US" baseline="0" dirty="0" smtClean="0"/>
              <a:t> and 3</a:t>
            </a:r>
            <a:r>
              <a:rPr lang="en-US" baseline="30000" dirty="0" smtClean="0"/>
              <a:t>rd</a:t>
            </a:r>
            <a:r>
              <a:rPr lang="en-US" baseline="0" dirty="0" smtClean="0"/>
              <a:t> themes, which were the content of race and the strategies to negotiate race:</a:t>
            </a:r>
            <a:endParaRPr lang="en-US" dirty="0"/>
          </a:p>
        </p:txBody>
      </p:sp>
    </p:spTree>
    <p:extLst>
      <p:ext uri="{BB962C8B-B14F-4D97-AF65-F5344CB8AC3E}">
        <p14:creationId xmlns:p14="http://schemas.microsoft.com/office/powerpoint/2010/main" val="1542774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Here are </a:t>
            </a:r>
            <a:r>
              <a:rPr lang="en-US" baseline="0" dirty="0" smtClean="0"/>
              <a:t>some of the quotes that would get coded under the content of race category. </a:t>
            </a:r>
          </a:p>
          <a:p>
            <a:pPr lvl="0">
              <a:spcBef>
                <a:spcPts val="0"/>
              </a:spcBef>
              <a:buNone/>
            </a:pPr>
            <a:endParaRPr lang="en-US" baseline="0" dirty="0" smtClean="0"/>
          </a:p>
          <a:p>
            <a:pPr lvl="0">
              <a:spcBef>
                <a:spcPts val="0"/>
              </a:spcBef>
              <a:buNone/>
            </a:pPr>
            <a:r>
              <a:rPr lang="en-US" b="1" baseline="0" dirty="0" smtClean="0"/>
              <a:t>Micro Level: </a:t>
            </a:r>
            <a:r>
              <a:rPr lang="en-US" baseline="0" dirty="0" smtClean="0"/>
              <a:t>To one eight year-old participant, being black meant that she didn't have to put on sunscreen at the beach. </a:t>
            </a:r>
          </a:p>
          <a:p>
            <a:pPr lvl="0">
              <a:spcBef>
                <a:spcPts val="0"/>
              </a:spcBef>
              <a:buNone/>
            </a:pPr>
            <a:endParaRPr lang="en-US" baseline="0" dirty="0" smtClean="0"/>
          </a:p>
          <a:p>
            <a:pPr lvl="0">
              <a:spcBef>
                <a:spcPts val="0"/>
              </a:spcBef>
              <a:buNone/>
            </a:pPr>
            <a:r>
              <a:rPr lang="en-US" b="1" baseline="0" dirty="0" smtClean="0"/>
              <a:t>Macro Level: </a:t>
            </a:r>
            <a:r>
              <a:rPr lang="en-US" baseline="0" dirty="0" smtClean="0"/>
              <a:t>To another twelve year-old participant, being black meant being unfairly targeted by the police. </a:t>
            </a:r>
            <a:endParaRPr dirty="0"/>
          </a:p>
        </p:txBody>
      </p:sp>
    </p:spTree>
    <p:extLst>
      <p:ext uri="{BB962C8B-B14F-4D97-AF65-F5344CB8AC3E}">
        <p14:creationId xmlns:p14="http://schemas.microsoft.com/office/powerpoint/2010/main" val="25551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Here are</a:t>
            </a:r>
            <a:r>
              <a:rPr lang="en-US" baseline="0" dirty="0" smtClean="0"/>
              <a:t> what some of the references to the #BlackLivesMatter Movement looked like:</a:t>
            </a:r>
          </a:p>
          <a:p>
            <a:pPr lvl="0">
              <a:spcBef>
                <a:spcPts val="0"/>
              </a:spcBef>
              <a:buNone/>
            </a:pPr>
            <a:r>
              <a:rPr lang="en-US" baseline="0" dirty="0" smtClean="0"/>
              <a:t>-</a:t>
            </a:r>
          </a:p>
          <a:p>
            <a:pPr lvl="0">
              <a:spcBef>
                <a:spcPts val="0"/>
              </a:spcBef>
              <a:buNone/>
            </a:pPr>
            <a:r>
              <a:rPr lang="en-US" b="1" baseline="0" dirty="0" smtClean="0"/>
              <a:t>In particular, we found 6 references to #BLM in wave two. </a:t>
            </a:r>
            <a:endParaRPr b="1" dirty="0"/>
          </a:p>
        </p:txBody>
      </p:sp>
    </p:spTree>
    <p:extLst>
      <p:ext uri="{BB962C8B-B14F-4D97-AF65-F5344CB8AC3E}">
        <p14:creationId xmlns:p14="http://schemas.microsoft.com/office/powerpoint/2010/main" val="4055796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baseline="0" dirty="0" smtClean="0"/>
              <a:t>In terms of the content of race, we see an increase in the number of participants that made references to macro-level topics, which is the pink line. </a:t>
            </a:r>
          </a:p>
          <a:p>
            <a:pPr lvl="0">
              <a:spcBef>
                <a:spcPts val="0"/>
              </a:spcBef>
              <a:buNone/>
            </a:pPr>
            <a:endParaRPr lang="en-US" baseline="0" dirty="0" smtClean="0"/>
          </a:p>
          <a:p>
            <a:pPr lvl="0">
              <a:spcBef>
                <a:spcPts val="0"/>
              </a:spcBef>
              <a:buNone/>
            </a:pPr>
            <a:r>
              <a:rPr lang="en-US" baseline="0" dirty="0" smtClean="0"/>
              <a:t>The blue line represents micro- definitions, such as skin color. It is stable and consistent across both interviews. </a:t>
            </a:r>
          </a:p>
          <a:p>
            <a:pPr lvl="0">
              <a:spcBef>
                <a:spcPts val="0"/>
              </a:spcBef>
              <a:buNone/>
            </a:pPr>
            <a:endParaRPr lang="en-US" baseline="0" dirty="0" smtClean="0"/>
          </a:p>
          <a:p>
            <a:pPr lvl="0">
              <a:spcBef>
                <a:spcPts val="0"/>
              </a:spcBef>
              <a:buNone/>
            </a:pPr>
            <a:r>
              <a:rPr lang="en-US" baseline="0" dirty="0" smtClean="0"/>
              <a:t>Besides the fact that there was an increase in the number of macro level references to race, I was interested in seeing if there was any differences in what girls talked about in their macro references “pre-MB” in comparison to “post-MB”</a:t>
            </a:r>
          </a:p>
          <a:p>
            <a:pPr lvl="0">
              <a:spcBef>
                <a:spcPts val="0"/>
              </a:spcBef>
              <a:buNone/>
            </a:pPr>
            <a:endParaRPr lang="en-US" baseline="0" dirty="0" smtClean="0"/>
          </a:p>
        </p:txBody>
      </p:sp>
    </p:spTree>
    <p:extLst>
      <p:ext uri="{BB962C8B-B14F-4D97-AF65-F5344CB8AC3E}">
        <p14:creationId xmlns:p14="http://schemas.microsoft.com/office/powerpoint/2010/main" val="3407289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a:t>
            </a:r>
            <a:r>
              <a:rPr lang="en-US" baseline="0" dirty="0" smtClean="0"/>
              <a:t> what I found was shift from talking about “racism” as history to racism as present.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is</a:t>
            </a:r>
            <a:r>
              <a:rPr lang="en-US" baseline="0" dirty="0" smtClean="0"/>
              <a:t> what the change that I am referring to looked like within the responses: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May not have time to say: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8 out of the 10 participants that made macro level references in wave 1 talked about history in some way (these responses were about MLK, Harriet Tubman, Rosa Parks, and slavery). In wave 2, only 4 out of the 15 participants addressed history; the remaining 11 participants made comments about inequality and injustice in the present-day.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256163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rtl="0">
              <a:buNone/>
            </a:pPr>
            <a:r>
              <a:rPr lang="en-US" baseline="0" dirty="0" smtClean="0"/>
              <a:t>The last finding was about how girls negotiated or rationalized their experiences with race. </a:t>
            </a:r>
          </a:p>
          <a:p>
            <a:pPr rtl="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Overall we found that over half the participants used a strategy to negotiate race in wave 1, whereas in wave 2 all of the girls were using a strategy.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what this graph depicts is the number of instances each negotiating strategy was used, not the number of participants that used it. Therefore, one participants could have used more than one strategy at a time. Although, downplaying race was always the most common strategy across both waves, we found that in wave 1, girls were almost exclusively using downplaying as their strategy, while in wave 2 we see that the girls used more than one strategy at a time.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i="0" u="none" strike="noStrike" kern="1200" baseline="0" dirty="0" smtClean="0">
              <a:solidFill>
                <a:schemeClr val="tx1"/>
              </a:solidFill>
              <a:effectLst/>
              <a:latin typeface="+mn-lt"/>
              <a:ea typeface="+mn-ea"/>
              <a:cs typeface="+mn-cs"/>
            </a:endParaRPr>
          </a:p>
          <a:p>
            <a:pPr rtl="0">
              <a:buNone/>
            </a:pPr>
            <a:r>
              <a:rPr lang="en-US" sz="1100" b="1" i="0" u="none" strike="noStrike" kern="1200" baseline="0" dirty="0" smtClean="0">
                <a:solidFill>
                  <a:schemeClr val="tx1"/>
                </a:solidFill>
                <a:effectLst/>
                <a:latin typeface="+mn-lt"/>
                <a:ea typeface="+mn-ea"/>
                <a:cs typeface="+mn-cs"/>
              </a:rPr>
              <a:t>This shows how the way that</a:t>
            </a:r>
            <a:r>
              <a:rPr lang="en-US" sz="1100" b="1" i="0" u="none" strike="noStrike" kern="1200" dirty="0" smtClean="0">
                <a:solidFill>
                  <a:schemeClr val="tx1"/>
                </a:solidFill>
                <a:effectLst/>
                <a:latin typeface="+mn-lt"/>
                <a:ea typeface="+mn-ea"/>
                <a:cs typeface="+mn-cs"/>
              </a:rPr>
              <a:t> kids are navigating race has increased in complexity.</a:t>
            </a:r>
            <a:endParaRPr lang="en-US" b="1" dirty="0"/>
          </a:p>
        </p:txBody>
      </p:sp>
    </p:spTree>
    <p:extLst>
      <p:ext uri="{BB962C8B-B14F-4D97-AF65-F5344CB8AC3E}">
        <p14:creationId xmlns:p14="http://schemas.microsoft.com/office/powerpoint/2010/main" val="1791353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86241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989310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FontTx/>
              <a:buNone/>
            </a:pPr>
            <a:r>
              <a:rPr lang="en-US" dirty="0" smtClean="0"/>
              <a:t>I’d like to thank Professor</a:t>
            </a:r>
            <a:r>
              <a:rPr lang="en-US" baseline="0" dirty="0" smtClean="0"/>
              <a:t> Rogers for guiding me through this process, along with my colleagues at the youth identity lab. Last but not least, the Posner Fellowship for allowing me to be a part of this opportunity. </a:t>
            </a:r>
            <a:endParaRPr lang="en-US" dirty="0"/>
          </a:p>
        </p:txBody>
      </p:sp>
    </p:spTree>
    <p:extLst>
      <p:ext uri="{BB962C8B-B14F-4D97-AF65-F5344CB8AC3E}">
        <p14:creationId xmlns:p14="http://schemas.microsoft.com/office/powerpoint/2010/main" val="744833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Thank you for coming!</a:t>
            </a:r>
            <a:endParaRPr dirty="0"/>
          </a:p>
        </p:txBody>
      </p:sp>
    </p:spTree>
    <p:extLst>
      <p:ext uri="{BB962C8B-B14F-4D97-AF65-F5344CB8AC3E}">
        <p14:creationId xmlns:p14="http://schemas.microsoft.com/office/powerpoint/2010/main" val="3448585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baseline="0" dirty="0" smtClean="0"/>
              <a:t>To start off, I will give a quick overview of the Tacoma Research Project which will lead me right into explaining my own study. Next, I will go through the methods of my research project. Then, I will discuss the results and future implications. </a:t>
            </a:r>
            <a:endParaRPr dirty="0"/>
          </a:p>
        </p:txBody>
      </p:sp>
    </p:spTree>
    <p:extLst>
      <p:ext uri="{BB962C8B-B14F-4D97-AF65-F5344CB8AC3E}">
        <p14:creationId xmlns:p14="http://schemas.microsoft.com/office/powerpoint/2010/main" val="2092351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Since</a:t>
            </a:r>
            <a:r>
              <a:rPr lang="en-US" baseline="0" dirty="0" smtClean="0"/>
              <a:t> all of the data that we were analyzing was in the form of interview transcripts, we came up with a coding scheme to analyze the data. </a:t>
            </a:r>
          </a:p>
          <a:p>
            <a:pPr lvl="0">
              <a:spcBef>
                <a:spcPts val="0"/>
              </a:spcBef>
              <a:buNone/>
            </a:pPr>
            <a:endParaRPr lang="en-US" baseline="0" dirty="0" smtClean="0"/>
          </a:p>
          <a:p>
            <a:pPr lvl="0">
              <a:spcBef>
                <a:spcPts val="0"/>
              </a:spcBef>
              <a:buNone/>
            </a:pPr>
            <a:r>
              <a:rPr lang="en-US" baseline="0" dirty="0" smtClean="0"/>
              <a:t>First, we came up with sensitizing concepts through conducting a literature search on the #BlackLivesMatter movement. </a:t>
            </a:r>
            <a:r>
              <a:rPr lang="en" dirty="0" smtClean="0"/>
              <a:t> </a:t>
            </a:r>
            <a:endParaRPr lang="en" dirty="0"/>
          </a:p>
        </p:txBody>
      </p:sp>
    </p:spTree>
    <p:extLst>
      <p:ext uri="{BB962C8B-B14F-4D97-AF65-F5344CB8AC3E}">
        <p14:creationId xmlns:p14="http://schemas.microsoft.com/office/powerpoint/2010/main" val="2751546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Participants</a:t>
            </a:r>
            <a:r>
              <a:rPr lang="en-US" baseline="0" dirty="0" smtClean="0"/>
              <a:t> were asked to rank the core aspects of their identity. We were interested in seeing where race ranked within each participant’s hierarchy.</a:t>
            </a:r>
          </a:p>
          <a:p>
            <a:pPr lvl="0">
              <a:spcBef>
                <a:spcPts val="0"/>
              </a:spcBef>
              <a:buNone/>
            </a:pPr>
            <a:r>
              <a:rPr lang="en-US" baseline="0" dirty="0" smtClean="0"/>
              <a:t>Just like the the larger sample, black girls increase in importance too. </a:t>
            </a:r>
          </a:p>
          <a:p>
            <a:pPr lvl="0">
              <a:spcBef>
                <a:spcPts val="0"/>
              </a:spcBef>
              <a:buNone/>
            </a:pPr>
            <a:endParaRPr lang="en-US" baseline="0" dirty="0" smtClean="0"/>
          </a:p>
          <a:p>
            <a:pPr lvl="0">
              <a:spcBef>
                <a:spcPts val="0"/>
              </a:spcBef>
              <a:buNone/>
            </a:pPr>
            <a:r>
              <a:rPr lang="en-US" baseline="0" dirty="0" smtClean="0"/>
              <a:t>I found that in the first wave of interviews, 7 participants, approximately half of the girls, ranked race in their top three; that’s the pink part of the first pie chart. In the second wave of interviews, “post” Michael Brown, this number went up to 10 participants; with the pink part of the pie chart increasing to 67%.. </a:t>
            </a:r>
            <a:endParaRPr lang="en" dirty="0"/>
          </a:p>
        </p:txBody>
      </p:sp>
    </p:spTree>
    <p:extLst>
      <p:ext uri="{BB962C8B-B14F-4D97-AF65-F5344CB8AC3E}">
        <p14:creationId xmlns:p14="http://schemas.microsoft.com/office/powerpoint/2010/main" val="4184865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The</a:t>
            </a:r>
            <a:r>
              <a:rPr lang="en-US" baseline="0" dirty="0" smtClean="0"/>
              <a:t> Tacoma Research Project is a mixed-methods study that was conducted by my mentor Dr. Rogers. It’s purpose is to understand how children define different aspects of their identities. </a:t>
            </a:r>
          </a:p>
          <a:p>
            <a:pPr lvl="0">
              <a:spcBef>
                <a:spcPts val="0"/>
              </a:spcBef>
              <a:buNone/>
            </a:pPr>
            <a:endParaRPr lang="en-US" dirty="0" smtClean="0"/>
          </a:p>
          <a:p>
            <a:pPr lvl="0">
              <a:spcBef>
                <a:spcPts val="0"/>
              </a:spcBef>
              <a:buNone/>
            </a:pPr>
            <a:r>
              <a:rPr lang="en-US" b="1" strike="sngStrike" dirty="0" smtClean="0">
                <a:solidFill>
                  <a:srgbClr val="C00000"/>
                </a:solidFill>
              </a:rPr>
              <a:t>Definition: *say this at the end of slide*</a:t>
            </a:r>
          </a:p>
          <a:p>
            <a:pPr lvl="0">
              <a:spcBef>
                <a:spcPts val="0"/>
              </a:spcBef>
              <a:buNone/>
            </a:pPr>
            <a:r>
              <a:rPr lang="en" strike="sngStrike" dirty="0" smtClean="0">
                <a:solidFill>
                  <a:srgbClr val="C00000"/>
                </a:solidFill>
              </a:rPr>
              <a:t>An </a:t>
            </a:r>
            <a:r>
              <a:rPr lang="en" strike="sngStrike" dirty="0">
                <a:solidFill>
                  <a:srgbClr val="C00000"/>
                </a:solidFill>
              </a:rPr>
              <a:t>individual’s macro environment include variables that are out of their control that can still have an impact on them such as: government </a:t>
            </a:r>
            <a:r>
              <a:rPr lang="en" strike="sngStrike" dirty="0" smtClean="0">
                <a:solidFill>
                  <a:srgbClr val="C00000"/>
                </a:solidFill>
              </a:rPr>
              <a:t>regulations</a:t>
            </a:r>
            <a:r>
              <a:rPr lang="en-US" strike="sngStrike" baseline="0" dirty="0" smtClean="0">
                <a:solidFill>
                  <a:srgbClr val="C00000"/>
                </a:solidFill>
              </a:rPr>
              <a:t> </a:t>
            </a:r>
            <a:r>
              <a:rPr lang="en" strike="sngStrike" dirty="0" smtClean="0">
                <a:solidFill>
                  <a:srgbClr val="C00000"/>
                </a:solidFill>
              </a:rPr>
              <a:t>and </a:t>
            </a:r>
            <a:r>
              <a:rPr lang="en" strike="sngStrike" dirty="0">
                <a:solidFill>
                  <a:srgbClr val="C00000"/>
                </a:solidFill>
              </a:rPr>
              <a:t>large scale processes. </a:t>
            </a:r>
          </a:p>
        </p:txBody>
      </p:sp>
    </p:spTree>
    <p:extLst>
      <p:ext uri="{BB962C8B-B14F-4D97-AF65-F5344CB8AC3E}">
        <p14:creationId xmlns:p14="http://schemas.microsoft.com/office/powerpoint/2010/main" val="3811696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*First talk about what is on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a:buFontTx/>
              <a:buNone/>
            </a:pPr>
            <a:r>
              <a:rPr lang="en-US" sz="1100" b="0" i="0" u="sng" kern="1200" dirty="0" smtClean="0">
                <a:solidFill>
                  <a:schemeClr val="tx1"/>
                </a:solidFill>
                <a:effectLst/>
                <a:latin typeface="+mn-lt"/>
                <a:ea typeface="+mn-ea"/>
                <a:cs typeface="+mn-cs"/>
              </a:rPr>
              <a:t>For the larger sample, we observed a significant increase in the importance of race from wave 1</a:t>
            </a:r>
            <a:r>
              <a:rPr lang="en-US" sz="1100" b="0" i="0" u="sng" kern="1200" baseline="0" dirty="0" smtClean="0">
                <a:solidFill>
                  <a:schemeClr val="tx1"/>
                </a:solidFill>
                <a:effectLst/>
                <a:latin typeface="+mn-lt"/>
                <a:ea typeface="+mn-ea"/>
                <a:cs typeface="+mn-cs"/>
              </a:rPr>
              <a:t> </a:t>
            </a:r>
            <a:r>
              <a:rPr lang="en-US" sz="1100" b="0" i="0" u="sng" kern="1200" dirty="0" smtClean="0">
                <a:solidFill>
                  <a:schemeClr val="tx1"/>
                </a:solidFill>
                <a:effectLst/>
                <a:latin typeface="+mn-lt"/>
                <a:ea typeface="+mn-ea"/>
                <a:cs typeface="+mn-cs"/>
              </a:rPr>
              <a:t>to wave 2.</a:t>
            </a:r>
            <a:r>
              <a:rPr lang="en-US" sz="1100" b="0" i="0" u="sng" kern="1200" baseline="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This change</a:t>
            </a:r>
            <a:r>
              <a:rPr lang="en-US" sz="1100" b="0" i="0" kern="1200" baseline="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was only significant for the kids of color in our sample - black and mixed race.</a:t>
            </a:r>
          </a:p>
          <a:p>
            <a:pPr>
              <a:buFontTx/>
              <a:buNone/>
            </a:pPr>
            <a:endParaRPr lang="en-US" sz="11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*Might not have time for*</a:t>
            </a:r>
          </a:p>
          <a:p>
            <a:pPr marL="0" marR="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Within</a:t>
            </a:r>
            <a:r>
              <a:rPr lang="en-US" strike="noStrike" baseline="0" dirty="0" smtClean="0"/>
              <a:t> the interview, children were asked to answer how much race mattered to them: either not much, a little, or a lot. Each response was assigned a numerical value, 3 being that race was rated as very important and 1 meaning that race wasn’t very important. </a:t>
            </a:r>
          </a:p>
          <a:p>
            <a:pPr>
              <a:buFontTx/>
              <a:buNone/>
            </a:pPr>
            <a:endParaRPr lang="en-US" sz="11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Tree>
    <p:extLst>
      <p:ext uri="{BB962C8B-B14F-4D97-AF65-F5344CB8AC3E}">
        <p14:creationId xmlns:p14="http://schemas.microsoft.com/office/powerpoint/2010/main" val="1274975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4"/>
                </a:solidFill>
                <a:latin typeface="DIN Condensed" charset="0"/>
                <a:ea typeface="DIN Condensed" charset="0"/>
                <a:cs typeface="DIN Condensed" charset="0"/>
                <a:sym typeface="Oswald"/>
              </a:rPr>
              <a:t>*First</a:t>
            </a:r>
            <a:r>
              <a:rPr lang="en-US" sz="1100" b="1" baseline="0" dirty="0" smtClean="0">
                <a:solidFill>
                  <a:schemeClr val="accent4"/>
                </a:solidFill>
                <a:latin typeface="DIN Condensed" charset="0"/>
                <a:ea typeface="DIN Condensed" charset="0"/>
                <a:cs typeface="DIN Condensed" charset="0"/>
                <a:sym typeface="Oswald"/>
              </a:rPr>
              <a:t> say this, then talk about what is on the slide*</a:t>
            </a:r>
            <a:endParaRPr lang="en-US" sz="1100" b="1" dirty="0" smtClean="0">
              <a:solidFill>
                <a:schemeClr val="accent4"/>
              </a:solidFill>
              <a:latin typeface="DIN Condensed" charset="0"/>
              <a:ea typeface="DIN Condensed" charset="0"/>
              <a:cs typeface="DIN Condensed" charset="0"/>
              <a:sym typeface="Oswal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4"/>
                </a:solidFill>
                <a:latin typeface="DIN Condensed" charset="0"/>
                <a:ea typeface="DIN Condensed" charset="0"/>
                <a:cs typeface="DIN Condensed" charset="0"/>
                <a:sym typeface="Oswald"/>
              </a:rPr>
              <a:t>Of course it is important to consider that maturation can play a role</a:t>
            </a:r>
            <a:r>
              <a:rPr lang="en-US" sz="1100" b="0" baseline="0" dirty="0" smtClean="0">
                <a:solidFill>
                  <a:schemeClr val="accent4"/>
                </a:solidFill>
                <a:latin typeface="DIN Condensed" charset="0"/>
                <a:ea typeface="DIN Condensed" charset="0"/>
                <a:cs typeface="DIN Condensed" charset="0"/>
                <a:sym typeface="Oswald"/>
              </a:rPr>
              <a:t> in the shift in responses, but what is interesting is that we don’t have age differences within each cohort, which means that it is more than just developmental age that is playing a role.</a:t>
            </a:r>
            <a:endParaRPr lang="en-US" sz="1100" b="0" dirty="0" smtClean="0">
              <a:solidFill>
                <a:schemeClr val="accent4"/>
              </a:solidFill>
              <a:latin typeface="DIN Condensed" charset="0"/>
              <a:ea typeface="DIN Condensed" charset="0"/>
              <a:cs typeface="DIN Condensed" charset="0"/>
              <a:sym typeface="Oswal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is important because the </a:t>
            </a:r>
            <a:r>
              <a:rPr lang="en-US" sz="1100" b="0" i="0" u="none" strike="noStrike" kern="1200" dirty="0" smtClean="0">
                <a:solidFill>
                  <a:schemeClr val="tx1"/>
                </a:solidFill>
                <a:effectLst/>
                <a:latin typeface="+mn-lt"/>
                <a:ea typeface="+mn-ea"/>
                <a:cs typeface="+mn-cs"/>
              </a:rPr>
              <a:t>findings can provide evidence of how macro level events can influence the way in which children define their</a:t>
            </a:r>
            <a:r>
              <a:rPr lang="en-US" sz="1100" b="0" i="0" u="none" strike="noStrike" kern="1200" baseline="0" dirty="0" smtClean="0">
                <a:solidFill>
                  <a:schemeClr val="tx1"/>
                </a:solidFill>
                <a:effectLst/>
                <a:latin typeface="+mn-lt"/>
                <a:ea typeface="+mn-ea"/>
                <a:cs typeface="+mn-cs"/>
              </a:rPr>
              <a:t> developing</a:t>
            </a:r>
            <a:r>
              <a:rPr lang="en-US" sz="1100" b="0" i="0" u="none" strike="noStrike" kern="1200" dirty="0" smtClean="0">
                <a:solidFill>
                  <a:schemeClr val="tx1"/>
                </a:solidFill>
                <a:effectLst/>
                <a:latin typeface="+mn-lt"/>
                <a:ea typeface="+mn-ea"/>
                <a:cs typeface="+mn-cs"/>
              </a:rPr>
              <a:t> racial identities,</a:t>
            </a:r>
            <a:r>
              <a:rPr lang="en-US" sz="1100" b="0" i="0" u="none" strike="noStrike" kern="1200" baseline="0" dirty="0" smtClean="0">
                <a:solidFill>
                  <a:schemeClr val="tx1"/>
                </a:solidFill>
                <a:effectLst/>
                <a:latin typeface="+mn-lt"/>
                <a:ea typeface="+mn-ea"/>
                <a:cs typeface="+mn-cs"/>
              </a:rPr>
              <a:t> which leads me into my research question: *click*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483336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effectLst/>
              </a:rPr>
              <a:t>I am looking to</a:t>
            </a:r>
            <a:r>
              <a:rPr lang="en-US" b="0" baseline="0" dirty="0" smtClean="0">
                <a:effectLst/>
              </a:rPr>
              <a:t> answer:</a:t>
            </a:r>
            <a:endParaRPr lang="en-US" b="0" dirty="0" smtClean="0">
              <a:effectLst/>
            </a:endParaRPr>
          </a:p>
        </p:txBody>
      </p:sp>
    </p:spTree>
    <p:extLst>
      <p:ext uri="{BB962C8B-B14F-4D97-AF65-F5344CB8AC3E}">
        <p14:creationId xmlns:p14="http://schemas.microsoft.com/office/powerpoint/2010/main" val="2065746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More specifically,</a:t>
            </a:r>
            <a:r>
              <a:rPr lang="en-US" b="0" baseline="0" dirty="0" smtClean="0"/>
              <a:t> I am interested in </a:t>
            </a:r>
            <a:r>
              <a:rPr lang="en-US" b="0" baseline="0" dirty="0" smtClean="0">
                <a:effectLst/>
              </a:rPr>
              <a:t>the change that occurred in the participant's </a:t>
            </a:r>
            <a:r>
              <a:rPr lang="en-US" sz="1100" b="0" i="0" u="none" strike="noStrike" kern="1200" baseline="0" dirty="0" smtClean="0">
                <a:solidFill>
                  <a:schemeClr val="tx1"/>
                </a:solidFill>
                <a:effectLst/>
                <a:latin typeface="+mn-lt"/>
                <a:ea typeface="+mn-ea"/>
                <a:cs typeface="+mn-cs"/>
              </a:rPr>
              <a:t>r</a:t>
            </a:r>
            <a:r>
              <a:rPr lang="en-US" sz="1100" b="0" i="0" u="none" strike="noStrike" kern="1200" dirty="0" smtClean="0">
                <a:solidFill>
                  <a:schemeClr val="tx1"/>
                </a:solidFill>
                <a:effectLst/>
                <a:latin typeface="+mn-lt"/>
                <a:ea typeface="+mn-ea"/>
                <a:cs typeface="+mn-cs"/>
              </a:rPr>
              <a:t>acial identity narratives pre and post Michael</a:t>
            </a:r>
            <a:r>
              <a:rPr lang="en-US" sz="1100" b="0" i="0" u="none" strike="noStrike" kern="1200" baseline="0" dirty="0" smtClean="0">
                <a:solidFill>
                  <a:schemeClr val="tx1"/>
                </a:solidFill>
                <a:effectLst/>
                <a:latin typeface="+mn-lt"/>
                <a:ea typeface="+mn-ea"/>
                <a:cs typeface="+mn-cs"/>
              </a:rPr>
              <a:t> Brown’s death. </a:t>
            </a:r>
            <a:endParaRPr lang="en-US" b="0" dirty="0" smtClean="0">
              <a:effectLst/>
            </a:endParaRPr>
          </a:p>
          <a:p>
            <a:pPr lvl="0">
              <a:spcBef>
                <a:spcPts val="0"/>
              </a:spcBef>
              <a:buNone/>
            </a:pPr>
            <a:endParaRPr lang="en-US" dirty="0" smtClean="0"/>
          </a:p>
          <a:p>
            <a:pPr lvl="0">
              <a:spcBef>
                <a:spcPts val="0"/>
              </a:spcBef>
              <a:buNone/>
            </a:pPr>
            <a:r>
              <a:rPr lang="en-US" dirty="0" smtClean="0"/>
              <a:t>Here is a timeline</a:t>
            </a:r>
            <a:r>
              <a:rPr lang="en-US" baseline="0" dirty="0" smtClean="0"/>
              <a:t> to provide some perspective regarding when the two sets of interviews took place in relation to events that were important to the #BlackLivesMatter movement. </a:t>
            </a:r>
            <a:endParaRPr dirty="0"/>
          </a:p>
        </p:txBody>
      </p:sp>
    </p:spTree>
    <p:extLst>
      <p:ext uri="{BB962C8B-B14F-4D97-AF65-F5344CB8AC3E}">
        <p14:creationId xmlns:p14="http://schemas.microsoft.com/office/powerpoint/2010/main" val="3721814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*At the end:</a:t>
            </a:r>
          </a:p>
          <a:p>
            <a:pPr lvl="0">
              <a:spcBef>
                <a:spcPts val="0"/>
              </a:spcBef>
              <a:buNone/>
            </a:pPr>
            <a:r>
              <a:rPr lang="en" dirty="0" smtClean="0"/>
              <a:t>The </a:t>
            </a:r>
            <a:r>
              <a:rPr lang="en" dirty="0"/>
              <a:t>reason </a:t>
            </a:r>
            <a:r>
              <a:rPr lang="en" dirty="0" smtClean="0"/>
              <a:t>why</a:t>
            </a:r>
            <a:r>
              <a:rPr lang="en-US" baseline="0" dirty="0" smtClean="0"/>
              <a:t> I </a:t>
            </a:r>
            <a:r>
              <a:rPr lang="en" dirty="0" smtClean="0"/>
              <a:t>decided </a:t>
            </a:r>
            <a:r>
              <a:rPr lang="en" dirty="0"/>
              <a:t>to analyze the interview transcripts of the </a:t>
            </a:r>
            <a:r>
              <a:rPr lang="en" dirty="0" smtClean="0"/>
              <a:t>black</a:t>
            </a:r>
            <a:r>
              <a:rPr lang="en-US" baseline="0" dirty="0" smtClean="0"/>
              <a:t> participants</a:t>
            </a:r>
            <a:r>
              <a:rPr lang="en" dirty="0" smtClean="0"/>
              <a:t> </a:t>
            </a:r>
            <a:r>
              <a:rPr lang="en" dirty="0"/>
              <a:t>is because </a:t>
            </a:r>
            <a:r>
              <a:rPr lang="en-US" dirty="0" smtClean="0"/>
              <a:t>they</a:t>
            </a:r>
            <a:r>
              <a:rPr lang="en-US" baseline="0" dirty="0" smtClean="0"/>
              <a:t> </a:t>
            </a:r>
            <a:r>
              <a:rPr lang="en-US" dirty="0" smtClean="0"/>
              <a:t>were the ones that we saw a change in, in terms</a:t>
            </a:r>
            <a:r>
              <a:rPr lang="en-US" baseline="0" dirty="0" smtClean="0"/>
              <a:t> of the importance that they gave race from wave 1 to wave 2. </a:t>
            </a:r>
            <a:endParaRPr dirty="0"/>
          </a:p>
        </p:txBody>
      </p:sp>
    </p:spTree>
    <p:extLst>
      <p:ext uri="{BB962C8B-B14F-4D97-AF65-F5344CB8AC3E}">
        <p14:creationId xmlns:p14="http://schemas.microsoft.com/office/powerpoint/2010/main" val="3532723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spcBef>
                <a:spcPts val="0"/>
              </a:spcBef>
              <a:buNone/>
            </a:pPr>
            <a:r>
              <a:rPr lang="en" dirty="0" smtClean="0"/>
              <a:t>The</a:t>
            </a:r>
            <a:r>
              <a:rPr lang="en-US" baseline="0" dirty="0" smtClean="0"/>
              <a:t> process of developing the codes</a:t>
            </a:r>
            <a:r>
              <a:rPr lang="en" dirty="0" smtClean="0"/>
              <a:t> w</a:t>
            </a:r>
            <a:r>
              <a:rPr lang="en-US" dirty="0" smtClean="0"/>
              <a:t>as</a:t>
            </a:r>
            <a:r>
              <a:rPr lang="en" dirty="0" smtClean="0"/>
              <a:t> data driven,</a:t>
            </a:r>
            <a:r>
              <a:rPr lang="en-US" dirty="0" smtClean="0"/>
              <a:t> which means that my colleague and I</a:t>
            </a:r>
            <a:r>
              <a:rPr lang="en" dirty="0" smtClean="0"/>
              <a:t> read interviews, generated codes, applied them and saw if they worked</a:t>
            </a:r>
            <a:r>
              <a:rPr lang="en-US" dirty="0" smtClean="0"/>
              <a:t>.</a:t>
            </a:r>
            <a:r>
              <a:rPr lang="en-US" baseline="0" dirty="0" smtClean="0"/>
              <a:t> </a:t>
            </a:r>
          </a:p>
          <a:p>
            <a:pPr lvl="0">
              <a:spcBef>
                <a:spcPts val="0"/>
              </a:spcBef>
              <a:buNone/>
            </a:pPr>
            <a:endParaRPr lang="en-US" baseline="0" dirty="0" smtClean="0"/>
          </a:p>
          <a:p>
            <a:pPr lvl="0">
              <a:spcBef>
                <a:spcPts val="0"/>
              </a:spcBef>
              <a:buNone/>
            </a:pPr>
            <a:r>
              <a:rPr lang="en-US" b="1" baseline="0" dirty="0" smtClean="0"/>
              <a:t>The codes look at three areas of change in the responses from wave 1 to wave 2,  which are:</a:t>
            </a:r>
            <a:endParaRPr lang="en" b="1" dirty="0" smtClean="0"/>
          </a:p>
          <a:p>
            <a:pPr lvl="0">
              <a:spcBef>
                <a:spcPts val="0"/>
              </a:spcBef>
              <a:buNone/>
            </a:pPr>
            <a:r>
              <a:rPr lang="en-US" dirty="0" smtClean="0"/>
              <a:t>-</a:t>
            </a:r>
          </a:p>
          <a:p>
            <a:pPr lvl="0">
              <a:spcBef>
                <a:spcPts val="0"/>
              </a:spcBef>
              <a:buNone/>
            </a:pPr>
            <a:r>
              <a:rPr lang="en-US" dirty="0" smtClean="0"/>
              <a:t>Content of Race relates to what</a:t>
            </a:r>
            <a:r>
              <a:rPr lang="en-US" baseline="0" dirty="0" smtClean="0"/>
              <a:t> kids are saying when they are talking about race. </a:t>
            </a:r>
            <a:endParaRPr lang="en-US" dirty="0" smtClean="0"/>
          </a:p>
          <a:p>
            <a:pPr>
              <a:buFontTx/>
              <a:buNone/>
            </a:pPr>
            <a:r>
              <a:rPr lang="en-US" dirty="0" smtClean="0"/>
              <a:t>-</a:t>
            </a:r>
          </a:p>
          <a:p>
            <a:pPr>
              <a:buFontTx/>
              <a:buNone/>
            </a:pPr>
            <a:r>
              <a:rPr lang="en-US" dirty="0" smtClean="0"/>
              <a:t>The</a:t>
            </a:r>
            <a:r>
              <a:rPr lang="en-US" baseline="0" dirty="0" smtClean="0"/>
              <a:t> last major category for our codes were the strategies that the participants were using to negotiate race, which encompassed what they do with the information that they have about race: </a:t>
            </a:r>
          </a:p>
          <a:p>
            <a:pPr marL="228600" indent="-228600">
              <a:buFontTx/>
              <a:buAutoNum type="arabicParenR"/>
            </a:pPr>
            <a:r>
              <a:rPr lang="en-US" baseline="0" dirty="0" smtClean="0"/>
              <a:t>They either downplayed race, in which they said that race doesn’t have an impact on their lives.</a:t>
            </a:r>
          </a:p>
          <a:p>
            <a:pPr marL="228600" indent="-228600">
              <a:buFontTx/>
              <a:buAutoNum type="arabicParenR"/>
            </a:pPr>
            <a:r>
              <a:rPr lang="en-US" baseline="0" dirty="0" smtClean="0"/>
              <a:t>Some demonstrated group pride</a:t>
            </a:r>
          </a:p>
          <a:p>
            <a:pPr marL="228600" indent="-228600">
              <a:buFontTx/>
              <a:buAutoNum type="arabicParenR"/>
            </a:pPr>
            <a:r>
              <a:rPr lang="en-US" baseline="0" dirty="0" smtClean="0"/>
              <a:t>Others demonstrated exceptionalism, in which they believe that they are the exception to any stereotypes about their racial group</a:t>
            </a:r>
          </a:p>
          <a:p>
            <a:pPr marL="228600" indent="-228600">
              <a:buFontTx/>
              <a:buAutoNum type="arabicParenR"/>
            </a:pPr>
            <a:r>
              <a:rPr lang="en-US" baseline="0" dirty="0" smtClean="0"/>
              <a:t>And others demonstrated resistance, in which they rejected any stereotypes about their racial group</a:t>
            </a:r>
          </a:p>
        </p:txBody>
      </p:sp>
    </p:spTree>
    <p:extLst>
      <p:ext uri="{BB962C8B-B14F-4D97-AF65-F5344CB8AC3E}">
        <p14:creationId xmlns:p14="http://schemas.microsoft.com/office/powerpoint/2010/main" val="2073323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buChar char="●"/>
              <a:defRPr>
                <a:solidFill>
                  <a:schemeClr val="lt1"/>
                </a:solidFill>
              </a:defRPr>
            </a:lvl1pPr>
            <a:lvl2pPr lvl="1" algn="ctr">
              <a:spcBef>
                <a:spcPts val="0"/>
              </a:spcBef>
              <a:buClr>
                <a:schemeClr val="lt1"/>
              </a:buClr>
              <a:buChar char="○"/>
              <a:defRPr>
                <a:solidFill>
                  <a:schemeClr val="lt1"/>
                </a:solidFill>
              </a:defRPr>
            </a:lvl2pPr>
            <a:lvl3pPr lvl="2" algn="ctr">
              <a:spcBef>
                <a:spcPts val="0"/>
              </a:spcBef>
              <a:buClr>
                <a:schemeClr val="lt1"/>
              </a:buClr>
              <a:buChar char="■"/>
              <a:defRPr>
                <a:solidFill>
                  <a:schemeClr val="lt1"/>
                </a:solidFill>
              </a:defRPr>
            </a:lvl3pPr>
            <a:lvl4pPr lvl="3" algn="ctr">
              <a:spcBef>
                <a:spcPts val="0"/>
              </a:spcBef>
              <a:buClr>
                <a:schemeClr val="lt1"/>
              </a:buClr>
              <a:buChar char="●"/>
              <a:defRPr>
                <a:solidFill>
                  <a:schemeClr val="lt1"/>
                </a:solidFill>
              </a:defRPr>
            </a:lvl4pPr>
            <a:lvl5pPr lvl="4" algn="ctr">
              <a:spcBef>
                <a:spcPts val="0"/>
              </a:spcBef>
              <a:buClr>
                <a:schemeClr val="lt1"/>
              </a:buClr>
              <a:buChar char="○"/>
              <a:defRPr>
                <a:solidFill>
                  <a:schemeClr val="lt1"/>
                </a:solidFill>
              </a:defRPr>
            </a:lvl5pPr>
            <a:lvl6pPr lvl="5" algn="ctr">
              <a:spcBef>
                <a:spcPts val="0"/>
              </a:spcBef>
              <a:buClr>
                <a:schemeClr val="lt1"/>
              </a:buClr>
              <a:buChar char="■"/>
              <a:defRPr>
                <a:solidFill>
                  <a:schemeClr val="lt1"/>
                </a:solidFill>
              </a:defRPr>
            </a:lvl6pPr>
            <a:lvl7pPr lvl="6" algn="ctr">
              <a:spcBef>
                <a:spcPts val="0"/>
              </a:spcBef>
              <a:buClr>
                <a:schemeClr val="lt1"/>
              </a:buClr>
              <a:buChar char="●"/>
              <a:defRPr>
                <a:solidFill>
                  <a:schemeClr val="lt1"/>
                </a:solidFill>
              </a:defRPr>
            </a:lvl7pPr>
            <a:lvl8pPr lvl="7" algn="ctr">
              <a:spcBef>
                <a:spcPts val="0"/>
              </a:spcBef>
              <a:buClr>
                <a:schemeClr val="lt1"/>
              </a:buClr>
              <a:buChar char="○"/>
              <a:defRPr>
                <a:solidFill>
                  <a:schemeClr val="lt1"/>
                </a:solidFill>
              </a:defRPr>
            </a:lvl8pPr>
            <a:lvl9pPr lvl="8" algn="ctr">
              <a:spcBef>
                <a:spcPts val="0"/>
              </a:spcBef>
              <a:buClr>
                <a:schemeClr val="lt1"/>
              </a:buClr>
              <a:buChar cha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buChar char="●"/>
              <a:defRPr sz="12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buChar char="●"/>
              <a:defRPr>
                <a:solidFill>
                  <a:schemeClr val="lt1"/>
                </a:solidFill>
              </a:defRPr>
            </a:lvl1pPr>
            <a:lvl2pPr lvl="1">
              <a:spcBef>
                <a:spcPts val="0"/>
              </a:spcBef>
              <a:buClr>
                <a:schemeClr val="lt1"/>
              </a:buClr>
              <a:buChar char="○"/>
              <a:defRPr>
                <a:solidFill>
                  <a:schemeClr val="lt1"/>
                </a:solidFill>
              </a:defRPr>
            </a:lvl2pPr>
            <a:lvl3pPr lvl="2">
              <a:spcBef>
                <a:spcPts val="0"/>
              </a:spcBef>
              <a:buClr>
                <a:schemeClr val="lt1"/>
              </a:buClr>
              <a:buChar char="■"/>
              <a:defRPr>
                <a:solidFill>
                  <a:schemeClr val="lt1"/>
                </a:solidFill>
              </a:defRPr>
            </a:lvl3pPr>
            <a:lvl4pPr lvl="3">
              <a:spcBef>
                <a:spcPts val="0"/>
              </a:spcBef>
              <a:buClr>
                <a:schemeClr val="lt1"/>
              </a:buClr>
              <a:buChar char="●"/>
              <a:defRPr>
                <a:solidFill>
                  <a:schemeClr val="lt1"/>
                </a:solidFill>
              </a:defRPr>
            </a:lvl4pPr>
            <a:lvl5pPr lvl="4">
              <a:spcBef>
                <a:spcPts val="0"/>
              </a:spcBef>
              <a:buClr>
                <a:schemeClr val="lt1"/>
              </a:buClr>
              <a:buChar char="○"/>
              <a:defRPr>
                <a:solidFill>
                  <a:schemeClr val="lt1"/>
                </a:solidFill>
              </a:defRPr>
            </a:lvl5pPr>
            <a:lvl6pPr lvl="5">
              <a:spcBef>
                <a:spcPts val="0"/>
              </a:spcBef>
              <a:buClr>
                <a:schemeClr val="lt1"/>
              </a:buClr>
              <a:buChar char="■"/>
              <a:defRPr>
                <a:solidFill>
                  <a:schemeClr val="lt1"/>
                </a:solidFill>
              </a:defRPr>
            </a:lvl6pPr>
            <a:lvl7pPr lvl="6">
              <a:spcBef>
                <a:spcPts val="0"/>
              </a:spcBef>
              <a:buClr>
                <a:schemeClr val="lt1"/>
              </a:buClr>
              <a:buChar char="●"/>
              <a:defRPr>
                <a:solidFill>
                  <a:schemeClr val="lt1"/>
                </a:solidFill>
              </a:defRPr>
            </a:lvl7pPr>
            <a:lvl8pPr lvl="7">
              <a:spcBef>
                <a:spcPts val="0"/>
              </a:spcBef>
              <a:buClr>
                <a:schemeClr val="lt1"/>
              </a:buClr>
              <a:buChar char="○"/>
              <a:defRPr>
                <a:solidFill>
                  <a:schemeClr val="lt1"/>
                </a:solidFill>
              </a:defRPr>
            </a:lvl8pPr>
            <a:lvl9pPr lvl="8">
              <a:spcBef>
                <a:spcPts val="0"/>
              </a:spcBef>
              <a:buClr>
                <a:schemeClr val="lt1"/>
              </a:buClr>
              <a:buChar cha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har char="●"/>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buChar char="●"/>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dirty="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comments" Target="../comments/comment2.xml"/><Relationship Id="rId4" Type="http://schemas.openxmlformats.org/officeDocument/2006/relationships/chart" Target="../charts/char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path path="circle">
            <a:fillToRect l="50000" t="50000" r="50000" b="50000"/>
          </a:path>
          <a:tileRect/>
        </a:gradFill>
        <a:effectLst/>
      </p:bgPr>
    </p:bg>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sz="6000" dirty="0">
                <a:solidFill>
                  <a:schemeClr val="accent1"/>
                </a:solidFill>
                <a:latin typeface="Britannic Bold" charset="0"/>
                <a:ea typeface="Britannic Bold" charset="0"/>
                <a:cs typeface="Britannic Bold" charset="0"/>
                <a:sym typeface="Oswald"/>
              </a:rPr>
              <a:t>Tacoma Identity Project</a:t>
            </a:r>
          </a:p>
        </p:txBody>
      </p:sp>
      <p:sp>
        <p:nvSpPr>
          <p:cNvPr id="86" name="Shape 86"/>
          <p:cNvSpPr txBox="1">
            <a:spLocks noGrp="1"/>
          </p:cNvSpPr>
          <p:nvPr>
            <p:ph type="subTitle" idx="1"/>
          </p:nvPr>
        </p:nvSpPr>
        <p:spPr>
          <a:xfrm>
            <a:off x="598100" y="2614028"/>
            <a:ext cx="8222100" cy="1453499"/>
          </a:xfrm>
          <a:prstGeom prst="rect">
            <a:avLst/>
          </a:prstGeom>
        </p:spPr>
        <p:txBody>
          <a:bodyPr lIns="91425" tIns="91425" rIns="91425" bIns="91425" anchor="t" anchorCtr="0">
            <a:noAutofit/>
          </a:bodyPr>
          <a:lstStyle/>
          <a:p>
            <a:pPr lvl="0" algn="ctr" rtl="0">
              <a:spcBef>
                <a:spcPts val="0"/>
              </a:spcBef>
              <a:buNone/>
            </a:pPr>
            <a:r>
              <a:rPr lang="en" sz="4800" dirty="0">
                <a:solidFill>
                  <a:schemeClr val="tx1">
                    <a:lumMod val="75000"/>
                  </a:schemeClr>
                </a:solidFill>
                <a:latin typeface="AppleGothic" charset="-127"/>
                <a:ea typeface="AppleGothic" charset="-127"/>
                <a:cs typeface="AppleGothic" charset="-127"/>
                <a:sym typeface="Permanent Marker"/>
              </a:rPr>
              <a:t>#BlackLivesMatter</a:t>
            </a:r>
          </a:p>
          <a:p>
            <a:pPr lvl="0" algn="ctr" rtl="0">
              <a:spcBef>
                <a:spcPts val="0"/>
              </a:spcBef>
              <a:buNone/>
            </a:pPr>
            <a:endParaRPr sz="600" dirty="0">
              <a:solidFill>
                <a:schemeClr val="tx1">
                  <a:lumMod val="75000"/>
                </a:schemeClr>
              </a:solidFill>
              <a:latin typeface="Brush Script MT" charset="0"/>
              <a:ea typeface="Brush Script MT" charset="0"/>
              <a:cs typeface="Brush Script MT" charset="0"/>
              <a:sym typeface="Permanent Marker"/>
            </a:endParaRPr>
          </a:p>
          <a:p>
            <a:pPr lvl="0" algn="ctr" rtl="0">
              <a:spcBef>
                <a:spcPts val="0"/>
              </a:spcBef>
              <a:buNone/>
            </a:pPr>
            <a:endParaRPr sz="600" dirty="0">
              <a:solidFill>
                <a:schemeClr val="tx1">
                  <a:lumMod val="75000"/>
                </a:schemeClr>
              </a:solidFill>
              <a:latin typeface="Brush Script MT" charset="0"/>
              <a:ea typeface="Brush Script MT" charset="0"/>
              <a:cs typeface="Brush Script MT" charset="0"/>
              <a:sym typeface="Permanent Marker"/>
            </a:endParaRPr>
          </a:p>
          <a:p>
            <a:pPr lvl="0" algn="ctr">
              <a:spcBef>
                <a:spcPts val="0"/>
              </a:spcBef>
              <a:buNone/>
            </a:pPr>
            <a:r>
              <a:rPr lang="en" sz="3600" b="1" dirty="0">
                <a:solidFill>
                  <a:schemeClr val="tx1">
                    <a:lumMod val="75000"/>
                  </a:schemeClr>
                </a:solidFill>
                <a:latin typeface="DIN Condensed" charset="0"/>
                <a:ea typeface="DIN Condensed" charset="0"/>
                <a:cs typeface="DIN Condensed" charset="0"/>
                <a:sym typeface="Amatic SC"/>
              </a:rPr>
              <a:t>Dayanara Padilla</a:t>
            </a:r>
            <a:r>
              <a:rPr lang="en" sz="3600" dirty="0">
                <a:solidFill>
                  <a:schemeClr val="tx1">
                    <a:lumMod val="75000"/>
                  </a:schemeClr>
                </a:solidFill>
                <a:latin typeface="DIN Condensed" charset="0"/>
                <a:ea typeface="DIN Condensed" charset="0"/>
                <a:cs typeface="DIN Condensed" charset="0"/>
                <a:sym typeface="Permanent Marker"/>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latin typeface="Britannic Bold" charset="0"/>
                <a:ea typeface="Britannic Bold" charset="0"/>
                <a:cs typeface="Britannic Bold" charset="0"/>
              </a:rPr>
              <a:t>Results</a:t>
            </a:r>
            <a:endParaRPr lang="en-US" sz="9600" dirty="0">
              <a:latin typeface="Britannic Bold" charset="0"/>
              <a:ea typeface="Britannic Bold" charset="0"/>
              <a:cs typeface="Britannic Bold" charset="0"/>
            </a:endParaRPr>
          </a:p>
        </p:txBody>
      </p:sp>
    </p:spTree>
    <p:extLst>
      <p:ext uri="{BB962C8B-B14F-4D97-AF65-F5344CB8AC3E}">
        <p14:creationId xmlns:p14="http://schemas.microsoft.com/office/powerpoint/2010/main" val="189685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path path="circle">
            <a:fillToRect l="50000" t="50000" r="50000" b="50000"/>
          </a:path>
        </a:gradFill>
        <a:effectLst/>
      </p:bgPr>
    </p:bg>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256875" y="926264"/>
            <a:ext cx="4045200" cy="621300"/>
          </a:xfrm>
          <a:prstGeom prst="rect">
            <a:avLst/>
          </a:prstGeom>
        </p:spPr>
        <p:txBody>
          <a:bodyPr lIns="91425" tIns="91425" rIns="91425" bIns="91425" anchor="b" anchorCtr="0">
            <a:noAutofit/>
          </a:bodyPr>
          <a:lstStyle/>
          <a:p>
            <a:pPr lvl="0">
              <a:spcBef>
                <a:spcPts val="0"/>
              </a:spcBef>
              <a:buNone/>
            </a:pPr>
            <a:r>
              <a:rPr lang="en" sz="4000" dirty="0">
                <a:latin typeface="Britannic Bold" charset="0"/>
                <a:ea typeface="Britannic Bold" charset="0"/>
                <a:cs typeface="Britannic Bold" charset="0"/>
                <a:sym typeface="Permanent Marker"/>
              </a:rPr>
              <a:t>Micro Level</a:t>
            </a:r>
          </a:p>
          <a:p>
            <a:pPr lvl="0">
              <a:spcBef>
                <a:spcPts val="0"/>
              </a:spcBef>
              <a:buNone/>
            </a:pPr>
            <a:endParaRPr sz="2400">
              <a:latin typeface="Britannic Bold" charset="0"/>
              <a:ea typeface="Britannic Bold" charset="0"/>
              <a:cs typeface="Britannic Bold" charset="0"/>
              <a:sym typeface="Permanent Marker"/>
            </a:endParaRPr>
          </a:p>
        </p:txBody>
      </p:sp>
      <p:sp>
        <p:nvSpPr>
          <p:cNvPr id="150" name="Shape 150"/>
          <p:cNvSpPr txBox="1">
            <a:spLocks noGrp="1"/>
          </p:cNvSpPr>
          <p:nvPr>
            <p:ph type="subTitle" idx="1"/>
          </p:nvPr>
        </p:nvSpPr>
        <p:spPr>
          <a:xfrm>
            <a:off x="256875" y="1367393"/>
            <a:ext cx="4176600" cy="1383300"/>
          </a:xfrm>
          <a:prstGeom prst="rect">
            <a:avLst/>
          </a:prstGeom>
        </p:spPr>
        <p:txBody>
          <a:bodyPr lIns="91425" tIns="91425" rIns="91425" bIns="91425" anchor="t" anchorCtr="0">
            <a:noAutofit/>
          </a:bodyPr>
          <a:lstStyle/>
          <a:p>
            <a:pPr lvl="0" algn="l"/>
            <a:r>
              <a:rPr lang="en-US" sz="2000" b="1" dirty="0" smtClean="0">
                <a:solidFill>
                  <a:schemeClr val="tx1"/>
                </a:solidFill>
                <a:latin typeface="DIN Condensed" charset="0"/>
                <a:ea typeface="DIN Condensed" charset="0"/>
                <a:cs typeface="DIN Condensed" charset="0"/>
                <a:sym typeface="Oswald"/>
              </a:rPr>
              <a:t>R: </a:t>
            </a:r>
            <a:r>
              <a:rPr lang="en-US" sz="2000" dirty="0" smtClean="0">
                <a:latin typeface="DIN Condensed" charset="0"/>
                <a:ea typeface="DIN Condensed" charset="0"/>
                <a:cs typeface="DIN Condensed" charset="0"/>
                <a:sym typeface="Oswald"/>
              </a:rPr>
              <a:t>Well </a:t>
            </a:r>
            <a:r>
              <a:rPr lang="en-US" sz="2000" dirty="0">
                <a:latin typeface="DIN Condensed" charset="0"/>
                <a:ea typeface="DIN Condensed" charset="0"/>
                <a:cs typeface="DIN Condensed" charset="0"/>
                <a:sym typeface="Oswald"/>
              </a:rPr>
              <a:t>one of the bad things is because some people, some people just um, the white ones they have their arm like this and then they do the sunburn</a:t>
            </a:r>
            <a:r>
              <a:rPr lang="en-US" sz="2000" dirty="0" smtClean="0">
                <a:latin typeface="DIN Condensed" charset="0"/>
                <a:ea typeface="DIN Condensed" charset="0"/>
                <a:cs typeface="DIN Condensed" charset="0"/>
                <a:sym typeface="Oswald"/>
              </a:rPr>
              <a:t>. </a:t>
            </a:r>
          </a:p>
          <a:p>
            <a:pPr lvl="0" algn="l"/>
            <a:r>
              <a:rPr lang="en-US" sz="2000" dirty="0" smtClean="0">
                <a:solidFill>
                  <a:schemeClr val="tx1"/>
                </a:solidFill>
                <a:latin typeface="DIN Condensed" charset="0"/>
                <a:ea typeface="DIN Condensed" charset="0"/>
                <a:cs typeface="DIN Condensed" charset="0"/>
                <a:sym typeface="Oswald"/>
              </a:rPr>
              <a:t>I: </a:t>
            </a:r>
            <a:r>
              <a:rPr lang="en-US" sz="2000" dirty="0" smtClean="0">
                <a:latin typeface="DIN Condensed" charset="0"/>
                <a:ea typeface="DIN Condensed" charset="0"/>
                <a:cs typeface="DIN Condensed" charset="0"/>
                <a:sym typeface="Oswald"/>
              </a:rPr>
              <a:t>Oh </a:t>
            </a:r>
            <a:r>
              <a:rPr lang="en-US" sz="2000" dirty="0">
                <a:latin typeface="DIN Condensed" charset="0"/>
                <a:ea typeface="DIN Condensed" charset="0"/>
                <a:cs typeface="DIN Condensed" charset="0"/>
                <a:sym typeface="Oswald"/>
              </a:rPr>
              <a:t>yeah</a:t>
            </a:r>
            <a:r>
              <a:rPr lang="en-US" sz="2000" dirty="0" smtClean="0">
                <a:latin typeface="DIN Condensed" charset="0"/>
                <a:ea typeface="DIN Condensed" charset="0"/>
                <a:cs typeface="DIN Condensed" charset="0"/>
                <a:sym typeface="Oswald"/>
              </a:rPr>
              <a:t>.</a:t>
            </a:r>
          </a:p>
          <a:p>
            <a:pPr lvl="0" algn="l"/>
            <a:r>
              <a:rPr lang="en-US" sz="2000" dirty="0" smtClean="0">
                <a:solidFill>
                  <a:schemeClr val="tx1"/>
                </a:solidFill>
                <a:latin typeface="DIN Condensed" charset="0"/>
                <a:ea typeface="DIN Condensed" charset="0"/>
                <a:cs typeface="DIN Condensed" charset="0"/>
                <a:sym typeface="Oswald"/>
              </a:rPr>
              <a:t>R: </a:t>
            </a:r>
            <a:r>
              <a:rPr lang="en-US" sz="2000" dirty="0" smtClean="0">
                <a:latin typeface="DIN Condensed" charset="0"/>
                <a:ea typeface="DIN Condensed" charset="0"/>
                <a:cs typeface="DIN Condensed" charset="0"/>
                <a:sym typeface="Oswald"/>
              </a:rPr>
              <a:t>That </a:t>
            </a:r>
            <a:r>
              <a:rPr lang="en-US" sz="2000" dirty="0">
                <a:latin typeface="DIN Condensed" charset="0"/>
                <a:ea typeface="DIN Condensed" charset="0"/>
                <a:cs typeface="DIN Condensed" charset="0"/>
                <a:sym typeface="Oswald"/>
              </a:rPr>
              <a:t>doesn’t hurt black people</a:t>
            </a:r>
            <a:r>
              <a:rPr lang="en-US" sz="2000" dirty="0" smtClean="0">
                <a:latin typeface="DIN Condensed" charset="0"/>
                <a:ea typeface="DIN Condensed" charset="0"/>
                <a:cs typeface="DIN Condensed" charset="0"/>
                <a:sym typeface="Oswald"/>
              </a:rPr>
              <a:t>.</a:t>
            </a:r>
          </a:p>
          <a:p>
            <a:pPr lvl="0" algn="l"/>
            <a:r>
              <a:rPr lang="en-US" sz="2000" dirty="0" smtClean="0">
                <a:solidFill>
                  <a:schemeClr val="tx1"/>
                </a:solidFill>
                <a:latin typeface="DIN Condensed" charset="0"/>
                <a:ea typeface="DIN Condensed" charset="0"/>
                <a:cs typeface="DIN Condensed" charset="0"/>
                <a:sym typeface="Oswald"/>
              </a:rPr>
              <a:t>I: </a:t>
            </a:r>
            <a:r>
              <a:rPr lang="en-US" sz="2000" dirty="0" smtClean="0">
                <a:latin typeface="DIN Condensed" charset="0"/>
                <a:ea typeface="DIN Condensed" charset="0"/>
                <a:cs typeface="DIN Condensed" charset="0"/>
                <a:sym typeface="Oswald"/>
              </a:rPr>
              <a:t>It </a:t>
            </a:r>
            <a:r>
              <a:rPr lang="en-US" sz="2000" dirty="0">
                <a:latin typeface="DIN Condensed" charset="0"/>
                <a:ea typeface="DIN Condensed" charset="0"/>
                <a:cs typeface="DIN Condensed" charset="0"/>
                <a:sym typeface="Oswald"/>
              </a:rPr>
              <a:t>doesn’t</a:t>
            </a:r>
            <a:r>
              <a:rPr lang="en-US" sz="2000" dirty="0" smtClean="0">
                <a:latin typeface="DIN Condensed" charset="0"/>
                <a:ea typeface="DIN Condensed" charset="0"/>
                <a:cs typeface="DIN Condensed" charset="0"/>
                <a:sym typeface="Oswald"/>
              </a:rPr>
              <a:t>?</a:t>
            </a:r>
          </a:p>
          <a:p>
            <a:pPr lvl="0" algn="l"/>
            <a:r>
              <a:rPr lang="en-US" sz="2000" dirty="0" smtClean="0">
                <a:solidFill>
                  <a:schemeClr val="tx1"/>
                </a:solidFill>
                <a:latin typeface="DIN Condensed" charset="0"/>
                <a:ea typeface="DIN Condensed" charset="0"/>
                <a:cs typeface="DIN Condensed" charset="0"/>
                <a:sym typeface="Oswald"/>
              </a:rPr>
              <a:t>R: </a:t>
            </a:r>
            <a:r>
              <a:rPr lang="en-US" sz="2000" dirty="0" smtClean="0">
                <a:latin typeface="DIN Condensed" charset="0"/>
                <a:ea typeface="DIN Condensed" charset="0"/>
                <a:cs typeface="DIN Condensed" charset="0"/>
                <a:sym typeface="Oswald"/>
              </a:rPr>
              <a:t>No</a:t>
            </a:r>
            <a:r>
              <a:rPr lang="en-US" sz="2000" dirty="0">
                <a:latin typeface="DIN Condensed" charset="0"/>
                <a:ea typeface="DIN Condensed" charset="0"/>
                <a:cs typeface="DIN Condensed" charset="0"/>
                <a:sym typeface="Oswald"/>
              </a:rPr>
              <a:t>. It only hurt white people. The sunburn</a:t>
            </a:r>
            <a:r>
              <a:rPr lang="en-US" sz="2000" dirty="0" smtClean="0">
                <a:latin typeface="DIN Condensed" charset="0"/>
                <a:ea typeface="DIN Condensed" charset="0"/>
                <a:cs typeface="DIN Condensed" charset="0"/>
                <a:sym typeface="Oswald"/>
              </a:rPr>
              <a:t>.</a:t>
            </a:r>
          </a:p>
          <a:p>
            <a:pPr lvl="0" algn="r"/>
            <a:endParaRPr lang="en-US" sz="800" dirty="0" smtClean="0">
              <a:latin typeface="DIN Condensed" charset="0"/>
              <a:ea typeface="DIN Condensed" charset="0"/>
              <a:cs typeface="DIN Condensed" charset="0"/>
              <a:sym typeface="Oswald"/>
            </a:endParaRPr>
          </a:p>
          <a:p>
            <a:pPr lvl="0" algn="r"/>
            <a:r>
              <a:rPr lang="en-US" sz="2000" dirty="0" smtClean="0">
                <a:latin typeface="DIN Condensed" charset="0"/>
                <a:ea typeface="DIN Condensed" charset="0"/>
                <a:cs typeface="DIN Condensed" charset="0"/>
                <a:sym typeface="Oswald"/>
              </a:rPr>
              <a:t>-Black girl, 8 years old</a:t>
            </a:r>
            <a:endParaRPr sz="2000" dirty="0">
              <a:latin typeface="DIN Condensed" charset="0"/>
              <a:ea typeface="DIN Condensed" charset="0"/>
              <a:cs typeface="DIN Condensed" charset="0"/>
              <a:sym typeface="Oswald"/>
            </a:endParaRPr>
          </a:p>
        </p:txBody>
      </p:sp>
      <p:sp>
        <p:nvSpPr>
          <p:cNvPr id="152" name="Shape 152"/>
          <p:cNvSpPr txBox="1"/>
          <p:nvPr/>
        </p:nvSpPr>
        <p:spPr>
          <a:xfrm>
            <a:off x="5347242" y="373605"/>
            <a:ext cx="3545400" cy="691800"/>
          </a:xfrm>
          <a:prstGeom prst="rect">
            <a:avLst/>
          </a:prstGeom>
          <a:noFill/>
          <a:ln>
            <a:noFill/>
          </a:ln>
        </p:spPr>
        <p:txBody>
          <a:bodyPr lIns="91425" tIns="91425" rIns="91425" bIns="91425" anchor="t" anchorCtr="0">
            <a:noAutofit/>
          </a:bodyPr>
          <a:lstStyle/>
          <a:p>
            <a:pPr lvl="0">
              <a:spcBef>
                <a:spcPts val="0"/>
              </a:spcBef>
              <a:buNone/>
            </a:pPr>
            <a:r>
              <a:rPr lang="en" sz="4000" dirty="0">
                <a:solidFill>
                  <a:schemeClr val="lt1"/>
                </a:solidFill>
                <a:latin typeface="Britannic Bold" charset="0"/>
                <a:ea typeface="Britannic Bold" charset="0"/>
                <a:cs typeface="Britannic Bold" charset="0"/>
                <a:sym typeface="Permanent Marker"/>
              </a:rPr>
              <a:t>Macro Level</a:t>
            </a:r>
          </a:p>
          <a:p>
            <a:pPr lvl="0" algn="ctr">
              <a:spcBef>
                <a:spcPts val="0"/>
              </a:spcBef>
              <a:buNone/>
            </a:pPr>
            <a:endParaRPr sz="2400">
              <a:solidFill>
                <a:schemeClr val="lt1"/>
              </a:solidFill>
              <a:latin typeface="Britannic Bold" charset="0"/>
              <a:ea typeface="Britannic Bold" charset="0"/>
              <a:cs typeface="Britannic Bold" charset="0"/>
              <a:sym typeface="Permanent Marker"/>
            </a:endParaRPr>
          </a:p>
        </p:txBody>
      </p:sp>
      <p:sp>
        <p:nvSpPr>
          <p:cNvPr id="2" name="Text Placeholder 1"/>
          <p:cNvSpPr>
            <a:spLocks noGrp="1"/>
          </p:cNvSpPr>
          <p:nvPr>
            <p:ph type="body" idx="2"/>
          </p:nvPr>
        </p:nvSpPr>
        <p:spPr>
          <a:xfrm>
            <a:off x="4949549" y="1477108"/>
            <a:ext cx="3943093" cy="2715591"/>
          </a:xfrm>
        </p:spPr>
        <p:txBody>
          <a:bodyPr/>
          <a:lstStyle/>
          <a:p>
            <a:pPr>
              <a:lnSpc>
                <a:spcPct val="100000"/>
              </a:lnSpc>
              <a:spcAft>
                <a:spcPts val="0"/>
              </a:spcAft>
              <a:buNone/>
            </a:pPr>
            <a:r>
              <a:rPr lang="en-US" sz="2000" dirty="0" smtClean="0">
                <a:solidFill>
                  <a:srgbClr val="00B0F0"/>
                </a:solidFill>
                <a:latin typeface="DIN Condensed" charset="0"/>
                <a:ea typeface="DIN Condensed" charset="0"/>
                <a:cs typeface="DIN Condensed" charset="0"/>
              </a:rPr>
              <a:t>I: </a:t>
            </a:r>
            <a:r>
              <a:rPr lang="en-US" sz="2000" dirty="0" smtClean="0">
                <a:latin typeface="DIN Condensed" charset="0"/>
                <a:ea typeface="DIN Condensed" charset="0"/>
                <a:cs typeface="DIN Condensed" charset="0"/>
              </a:rPr>
              <a:t>How </a:t>
            </a:r>
            <a:r>
              <a:rPr lang="en-US" sz="2000" dirty="0">
                <a:latin typeface="DIN Condensed" charset="0"/>
                <a:ea typeface="DIN Condensed" charset="0"/>
                <a:cs typeface="DIN Condensed" charset="0"/>
              </a:rPr>
              <a:t>about a time when it was hard being Black or something that bothers you about it</a:t>
            </a:r>
            <a:r>
              <a:rPr lang="en-US" sz="2000" dirty="0" smtClean="0">
                <a:latin typeface="DIN Condensed" charset="0"/>
                <a:ea typeface="DIN Condensed" charset="0"/>
                <a:cs typeface="DIN Condensed" charset="0"/>
              </a:rPr>
              <a:t>?</a:t>
            </a:r>
          </a:p>
          <a:p>
            <a:pPr>
              <a:lnSpc>
                <a:spcPct val="100000"/>
              </a:lnSpc>
              <a:spcAft>
                <a:spcPts val="0"/>
              </a:spcAft>
              <a:buNone/>
            </a:pPr>
            <a:r>
              <a:rPr lang="en-US" sz="2000" dirty="0" smtClean="0">
                <a:solidFill>
                  <a:srgbClr val="00B0F0"/>
                </a:solidFill>
                <a:latin typeface="DIN Condensed" charset="0"/>
                <a:ea typeface="DIN Condensed" charset="0"/>
                <a:cs typeface="DIN Condensed" charset="0"/>
              </a:rPr>
              <a:t>R</a:t>
            </a:r>
            <a:r>
              <a:rPr lang="en-US" sz="2000" dirty="0">
                <a:solidFill>
                  <a:srgbClr val="00B0F0"/>
                </a:solidFill>
                <a:latin typeface="DIN Condensed" charset="0"/>
                <a:ea typeface="DIN Condensed" charset="0"/>
                <a:cs typeface="DIN Condensed" charset="0"/>
              </a:rPr>
              <a:t>: </a:t>
            </a:r>
            <a:r>
              <a:rPr lang="en-US" sz="2000" dirty="0">
                <a:latin typeface="DIN Condensed" charset="0"/>
                <a:ea typeface="DIN Condensed" charset="0"/>
                <a:cs typeface="DIN Condensed" charset="0"/>
              </a:rPr>
              <a:t>Uh not really me, but um </a:t>
            </a:r>
            <a:r>
              <a:rPr lang="en-US" sz="2000" dirty="0" smtClean="0">
                <a:latin typeface="DIN Condensed" charset="0"/>
                <a:ea typeface="DIN Condensed" charset="0"/>
                <a:cs typeface="DIN Condensed" charset="0"/>
              </a:rPr>
              <a:t>usually </a:t>
            </a:r>
            <a:r>
              <a:rPr lang="en-US" sz="2000" dirty="0">
                <a:latin typeface="DIN Condensed" charset="0"/>
                <a:ea typeface="DIN Condensed" charset="0"/>
                <a:cs typeface="DIN Condensed" charset="0"/>
              </a:rPr>
              <a:t>like other Black people I see like every time Black people cross at the red light um they get flashed and if a White person </a:t>
            </a:r>
            <a:r>
              <a:rPr lang="en-US" sz="2000" dirty="0" smtClean="0">
                <a:latin typeface="DIN Condensed" charset="0"/>
                <a:ea typeface="DIN Condensed" charset="0"/>
                <a:cs typeface="DIN Condensed" charset="0"/>
              </a:rPr>
              <a:t>does </a:t>
            </a:r>
            <a:r>
              <a:rPr lang="en-US" sz="2000" dirty="0">
                <a:latin typeface="DIN Condensed" charset="0"/>
                <a:ea typeface="DIN Condensed" charset="0"/>
                <a:cs typeface="DIN Condensed" charset="0"/>
              </a:rPr>
              <a:t>they don’t get flashed</a:t>
            </a:r>
            <a:r>
              <a:rPr lang="en-US" sz="2000" dirty="0" smtClean="0">
                <a:latin typeface="DIN Condensed" charset="0"/>
                <a:ea typeface="DIN Condensed" charset="0"/>
                <a:cs typeface="DIN Condensed" charset="0"/>
              </a:rPr>
              <a:t>.</a:t>
            </a:r>
          </a:p>
          <a:p>
            <a:pPr>
              <a:lnSpc>
                <a:spcPct val="100000"/>
              </a:lnSpc>
              <a:spcAft>
                <a:spcPts val="0"/>
              </a:spcAft>
              <a:buNone/>
            </a:pPr>
            <a:endParaRPr lang="en-US" sz="2000" dirty="0" smtClean="0">
              <a:latin typeface="DIN Condensed" charset="0"/>
              <a:ea typeface="DIN Condensed" charset="0"/>
              <a:cs typeface="DIN Condensed" charset="0"/>
            </a:endParaRPr>
          </a:p>
          <a:p>
            <a:pPr algn="r">
              <a:lnSpc>
                <a:spcPct val="100000"/>
              </a:lnSpc>
              <a:spcAft>
                <a:spcPts val="0"/>
              </a:spcAft>
              <a:buNone/>
            </a:pPr>
            <a:r>
              <a:rPr lang="en-US" sz="2000" dirty="0" smtClean="0">
                <a:latin typeface="DIN Condensed" charset="0"/>
                <a:ea typeface="DIN Condensed" charset="0"/>
                <a:cs typeface="DIN Condensed" charset="0"/>
              </a:rPr>
              <a:t>- Black girl, 11 years old</a:t>
            </a:r>
            <a:endParaRPr lang="en-US" sz="2000" dirty="0">
              <a:latin typeface="DIN Condensed" charset="0"/>
              <a:ea typeface="DIN Condensed" charset="0"/>
              <a:cs typeface="DIN Condensed"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F6DB"/>
            </a:gs>
            <a:gs pos="100000">
              <a:srgbClr val="FAD25C"/>
            </a:gs>
          </a:gsLst>
          <a:lin ang="5400012" scaled="0"/>
        </a:gradFill>
        <a:effectLst/>
      </p:bgPr>
    </p:bg>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71725" y="354702"/>
            <a:ext cx="7623600" cy="789000"/>
          </a:xfrm>
          <a:prstGeom prst="rect">
            <a:avLst/>
          </a:prstGeom>
        </p:spPr>
        <p:txBody>
          <a:bodyPr lIns="91425" tIns="91425" rIns="91425" bIns="91425" anchor="ctr" anchorCtr="0">
            <a:noAutofit/>
          </a:bodyPr>
          <a:lstStyle/>
          <a:p>
            <a:pPr lvl="0">
              <a:spcBef>
                <a:spcPts val="0"/>
              </a:spcBef>
              <a:buNone/>
            </a:pPr>
            <a:r>
              <a:rPr lang="en" dirty="0">
                <a:solidFill>
                  <a:schemeClr val="accent4"/>
                </a:solidFill>
                <a:latin typeface="Britannic Bold" charset="0"/>
                <a:ea typeface="Britannic Bold" charset="0"/>
                <a:cs typeface="Britannic Bold" charset="0"/>
                <a:sym typeface="Permanent Marker"/>
              </a:rPr>
              <a:t>Content of </a:t>
            </a:r>
            <a:r>
              <a:rPr lang="en-US" dirty="0" smtClean="0">
                <a:solidFill>
                  <a:schemeClr val="accent4"/>
                </a:solidFill>
                <a:latin typeface="Britannic Bold" charset="0"/>
                <a:ea typeface="Britannic Bold" charset="0"/>
                <a:cs typeface="Britannic Bold" charset="0"/>
                <a:sym typeface="Permanent Marker"/>
              </a:rPr>
              <a:t>R</a:t>
            </a:r>
            <a:r>
              <a:rPr lang="en" dirty="0" smtClean="0">
                <a:solidFill>
                  <a:schemeClr val="accent4"/>
                </a:solidFill>
                <a:latin typeface="Britannic Bold" charset="0"/>
                <a:ea typeface="Britannic Bold" charset="0"/>
                <a:cs typeface="Britannic Bold" charset="0"/>
                <a:sym typeface="Permanent Marker"/>
              </a:rPr>
              <a:t>ace</a:t>
            </a:r>
            <a:endParaRPr lang="en" dirty="0">
              <a:solidFill>
                <a:schemeClr val="accent4"/>
              </a:solidFill>
              <a:latin typeface="Britannic Bold" charset="0"/>
              <a:ea typeface="Britannic Bold" charset="0"/>
              <a:cs typeface="Britannic Bold" charset="0"/>
              <a:sym typeface="Permanent Marker"/>
            </a:endParaRPr>
          </a:p>
          <a:p>
            <a:pPr lvl="0">
              <a:spcBef>
                <a:spcPts val="0"/>
              </a:spcBef>
              <a:buNone/>
            </a:pPr>
            <a:r>
              <a:rPr lang="en" sz="3000" dirty="0">
                <a:solidFill>
                  <a:schemeClr val="accent4"/>
                </a:solidFill>
                <a:latin typeface="Britannic Bold" charset="0"/>
                <a:ea typeface="Britannic Bold" charset="0"/>
                <a:cs typeface="Britannic Bold" charset="0"/>
                <a:sym typeface="Permanent Marker"/>
              </a:rPr>
              <a:t> #BLM References</a:t>
            </a:r>
          </a:p>
        </p:txBody>
      </p:sp>
      <p:sp>
        <p:nvSpPr>
          <p:cNvPr id="159" name="Shape 159"/>
          <p:cNvSpPr txBox="1"/>
          <p:nvPr/>
        </p:nvSpPr>
        <p:spPr>
          <a:xfrm>
            <a:off x="271725" y="1561783"/>
            <a:ext cx="8358360" cy="3482490"/>
          </a:xfrm>
          <a:prstGeom prst="rect">
            <a:avLst/>
          </a:prstGeom>
          <a:noFill/>
          <a:ln>
            <a:noFill/>
          </a:ln>
        </p:spPr>
        <p:txBody>
          <a:bodyPr lIns="91425" tIns="91425" rIns="91425" bIns="91425" anchor="t" anchorCtr="0">
            <a:noAutofit/>
          </a:bodyPr>
          <a:lstStyle/>
          <a:p>
            <a:pPr lvl="0" rtl="0">
              <a:spcBef>
                <a:spcPts val="0"/>
              </a:spcBef>
              <a:buNone/>
            </a:pPr>
            <a:r>
              <a:rPr lang="en" sz="2300" b="1" dirty="0">
                <a:solidFill>
                  <a:schemeClr val="accent5"/>
                </a:solidFill>
                <a:latin typeface="DIN Condensed" charset="0"/>
                <a:ea typeface="DIN Condensed" charset="0"/>
                <a:cs typeface="DIN Condensed" charset="0"/>
                <a:sym typeface="Oswald"/>
              </a:rPr>
              <a:t>Implicit:</a:t>
            </a:r>
          </a:p>
          <a:p>
            <a:pPr lvl="0" rtl="0">
              <a:spcBef>
                <a:spcPts val="0"/>
              </a:spcBef>
              <a:buNone/>
            </a:pPr>
            <a:r>
              <a:rPr lang="en" sz="2300" dirty="0">
                <a:solidFill>
                  <a:schemeClr val="dk2"/>
                </a:solidFill>
                <a:latin typeface="DIN Condensed" charset="0"/>
                <a:ea typeface="DIN Condensed" charset="0"/>
                <a:cs typeface="DIN Condensed" charset="0"/>
                <a:sym typeface="Oswald"/>
              </a:rPr>
              <a:t>“At some rallies, like at some marches black people usually get treated different because they’re black</a:t>
            </a:r>
            <a:r>
              <a:rPr lang="en" sz="2300" dirty="0" smtClean="0">
                <a:solidFill>
                  <a:schemeClr val="dk2"/>
                </a:solidFill>
                <a:latin typeface="DIN Condensed" charset="0"/>
                <a:ea typeface="DIN Condensed" charset="0"/>
                <a:cs typeface="DIN Condensed" charset="0"/>
                <a:sym typeface="Oswald"/>
              </a:rPr>
              <a:t>”</a:t>
            </a:r>
            <a:r>
              <a:rPr lang="en-US" sz="2300" dirty="0" smtClean="0">
                <a:solidFill>
                  <a:schemeClr val="dk2"/>
                </a:solidFill>
                <a:latin typeface="DIN Condensed" charset="0"/>
                <a:ea typeface="DIN Condensed" charset="0"/>
                <a:cs typeface="DIN Condensed" charset="0"/>
                <a:sym typeface="Oswald"/>
              </a:rPr>
              <a:t>                                                                         </a:t>
            </a:r>
          </a:p>
          <a:p>
            <a:pPr lvl="0" algn="r" rtl="0">
              <a:spcBef>
                <a:spcPts val="0"/>
              </a:spcBef>
              <a:buNone/>
            </a:pPr>
            <a:r>
              <a:rPr lang="en-US" sz="2300" dirty="0" smtClean="0">
                <a:solidFill>
                  <a:schemeClr val="dk2"/>
                </a:solidFill>
                <a:latin typeface="DIN Condensed" charset="0"/>
                <a:ea typeface="DIN Condensed" charset="0"/>
                <a:cs typeface="DIN Condensed" charset="0"/>
                <a:sym typeface="Oswald"/>
              </a:rPr>
              <a:t> - Black girl, 12 year old</a:t>
            </a:r>
            <a:endParaRPr lang="en" sz="2300" dirty="0">
              <a:solidFill>
                <a:schemeClr val="dk2"/>
              </a:solidFill>
              <a:latin typeface="DIN Condensed" charset="0"/>
              <a:ea typeface="DIN Condensed" charset="0"/>
              <a:cs typeface="DIN Condensed" charset="0"/>
              <a:sym typeface="Oswald"/>
            </a:endParaRPr>
          </a:p>
          <a:p>
            <a:pPr lvl="0" rtl="0">
              <a:spcBef>
                <a:spcPts val="0"/>
              </a:spcBef>
              <a:buNone/>
            </a:pPr>
            <a:endParaRPr sz="800">
              <a:solidFill>
                <a:srgbClr val="434343"/>
              </a:solidFill>
              <a:latin typeface="DIN Condensed" charset="0"/>
              <a:ea typeface="DIN Condensed" charset="0"/>
              <a:cs typeface="DIN Condensed" charset="0"/>
              <a:sym typeface="Oswald"/>
            </a:endParaRPr>
          </a:p>
          <a:p>
            <a:pPr lvl="0" rtl="0">
              <a:spcBef>
                <a:spcPts val="0"/>
              </a:spcBef>
              <a:buNone/>
            </a:pPr>
            <a:r>
              <a:rPr lang="en" sz="2300" b="1" dirty="0">
                <a:solidFill>
                  <a:schemeClr val="accent5"/>
                </a:solidFill>
                <a:latin typeface="DIN Condensed" charset="0"/>
                <a:ea typeface="DIN Condensed" charset="0"/>
                <a:cs typeface="DIN Condensed" charset="0"/>
                <a:sym typeface="Oswald"/>
              </a:rPr>
              <a:t>Explicit:</a:t>
            </a:r>
          </a:p>
          <a:p>
            <a:pPr lvl="0" rtl="0">
              <a:spcBef>
                <a:spcPts val="0"/>
              </a:spcBef>
              <a:buNone/>
            </a:pPr>
            <a:r>
              <a:rPr lang="en" sz="2300" dirty="0">
                <a:solidFill>
                  <a:srgbClr val="434343"/>
                </a:solidFill>
                <a:latin typeface="DIN Condensed" charset="0"/>
                <a:ea typeface="DIN Condensed" charset="0"/>
                <a:cs typeface="DIN Condensed" charset="0"/>
                <a:sym typeface="Oswald"/>
              </a:rPr>
              <a:t>“Now the policemen they shoot at people, a Black person because he has his hood on and if somebody didn’t do nothing they put them on the ground or something, it’s ridiculous</a:t>
            </a:r>
            <a:r>
              <a:rPr lang="en" sz="2300" dirty="0" smtClean="0">
                <a:solidFill>
                  <a:srgbClr val="434343"/>
                </a:solidFill>
                <a:latin typeface="DIN Condensed" charset="0"/>
                <a:ea typeface="DIN Condensed" charset="0"/>
                <a:cs typeface="DIN Condensed" charset="0"/>
                <a:sym typeface="Oswald"/>
              </a:rPr>
              <a:t>”</a:t>
            </a:r>
            <a:r>
              <a:rPr lang="en-US" sz="2300" dirty="0" smtClean="0">
                <a:solidFill>
                  <a:srgbClr val="434343"/>
                </a:solidFill>
                <a:latin typeface="DIN Condensed" charset="0"/>
                <a:ea typeface="DIN Condensed" charset="0"/>
                <a:cs typeface="DIN Condensed" charset="0"/>
                <a:sym typeface="Oswald"/>
              </a:rPr>
              <a:t> </a:t>
            </a:r>
          </a:p>
          <a:p>
            <a:pPr lvl="0" algn="r" rtl="0">
              <a:spcBef>
                <a:spcPts val="0"/>
              </a:spcBef>
              <a:buNone/>
            </a:pPr>
            <a:r>
              <a:rPr lang="en-US" sz="2300" dirty="0" smtClean="0">
                <a:solidFill>
                  <a:srgbClr val="434343"/>
                </a:solidFill>
                <a:latin typeface="DIN Condensed" charset="0"/>
                <a:ea typeface="DIN Condensed" charset="0"/>
                <a:cs typeface="DIN Condensed" charset="0"/>
                <a:sym typeface="Oswald"/>
              </a:rPr>
              <a:t>-Black girl, 12 year old</a:t>
            </a:r>
            <a:endParaRPr lang="en" sz="2300" dirty="0">
              <a:solidFill>
                <a:srgbClr val="434343"/>
              </a:solidFill>
              <a:latin typeface="DIN Condensed" charset="0"/>
              <a:ea typeface="DIN Condensed" charset="0"/>
              <a:cs typeface="DIN Condensed" charset="0"/>
              <a:sym typeface="Oswald"/>
            </a:endParaRPr>
          </a:p>
          <a:p>
            <a:pPr lvl="0" rtl="0">
              <a:spcBef>
                <a:spcPts val="0"/>
              </a:spcBef>
              <a:buNone/>
            </a:pPr>
            <a:endParaRPr sz="2000">
              <a:solidFill>
                <a:srgbClr val="434343"/>
              </a:solidFill>
              <a:latin typeface="DIN Condensed" charset="0"/>
              <a:ea typeface="DIN Condensed" charset="0"/>
              <a:cs typeface="DIN Condensed" charset="0"/>
              <a:sym typeface="Oswald"/>
            </a:endParaRPr>
          </a:p>
          <a:p>
            <a:pPr lvl="0" rtl="0">
              <a:spcBef>
                <a:spcPts val="0"/>
              </a:spcBef>
              <a:buNone/>
            </a:pPr>
            <a:endParaRPr sz="2200">
              <a:solidFill>
                <a:srgbClr val="434343"/>
              </a:solidFill>
              <a:latin typeface="DIN Condensed" charset="0"/>
              <a:ea typeface="DIN Condensed" charset="0"/>
              <a:cs typeface="DIN Condensed" charset="0"/>
              <a:sym typeface="Oswald"/>
            </a:endParaRPr>
          </a:p>
          <a:p>
            <a:pPr lvl="0" rtl="0">
              <a:spcBef>
                <a:spcPts val="0"/>
              </a:spcBef>
              <a:buNone/>
            </a:pPr>
            <a:endParaRPr sz="2200">
              <a:solidFill>
                <a:srgbClr val="434343"/>
              </a:solidFill>
              <a:latin typeface="DIN Condensed" charset="0"/>
              <a:ea typeface="DIN Condensed" charset="0"/>
              <a:cs typeface="DIN Condensed" charset="0"/>
              <a:sym typeface="Oswald"/>
            </a:endParaRPr>
          </a:p>
          <a:p>
            <a:pPr lvl="0" rtl="0">
              <a:spcBef>
                <a:spcPts val="0"/>
              </a:spcBef>
              <a:buNone/>
            </a:pPr>
            <a:endParaRPr sz="2200">
              <a:solidFill>
                <a:srgbClr val="434343"/>
              </a:solidFill>
              <a:latin typeface="DIN Condensed" charset="0"/>
              <a:ea typeface="DIN Condensed" charset="0"/>
              <a:cs typeface="DIN Condensed" charset="0"/>
              <a:sym typeface="Oswald"/>
            </a:endParaRPr>
          </a:p>
          <a:p>
            <a:pPr lvl="0" rtl="0">
              <a:spcBef>
                <a:spcPts val="0"/>
              </a:spcBef>
              <a:buNone/>
            </a:pPr>
            <a:endParaRPr sz="1100">
              <a:latin typeface="DIN Condensed" charset="0"/>
              <a:ea typeface="DIN Condensed" charset="0"/>
              <a:cs typeface="DIN Condensed"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158653" y="349584"/>
            <a:ext cx="6503403" cy="940709"/>
          </a:xfrm>
          <a:prstGeom prst="rect">
            <a:avLst/>
          </a:prstGeom>
        </p:spPr>
        <p:txBody>
          <a:bodyPr lIns="91425" tIns="91425" rIns="91425" bIns="91425" anchor="t" anchorCtr="0">
            <a:noAutofit/>
          </a:bodyPr>
          <a:lstStyle/>
          <a:p>
            <a:pPr lvl="0">
              <a:spcBef>
                <a:spcPts val="0"/>
              </a:spcBef>
              <a:buNone/>
            </a:pPr>
            <a:r>
              <a:rPr lang="en-US" sz="4000" dirty="0" smtClean="0">
                <a:solidFill>
                  <a:schemeClr val="tx1"/>
                </a:solidFill>
                <a:latin typeface="Britannic Bold" charset="0"/>
                <a:ea typeface="Britannic Bold" charset="0"/>
                <a:cs typeface="Britannic Bold" charset="0"/>
              </a:rPr>
              <a:t>Content of Race</a:t>
            </a:r>
            <a:endParaRPr sz="4000" dirty="0">
              <a:solidFill>
                <a:schemeClr val="tx1"/>
              </a:solidFill>
              <a:latin typeface="Britannic Bold" charset="0"/>
              <a:ea typeface="Britannic Bold" charset="0"/>
              <a:cs typeface="Britannic Bold" charset="0"/>
            </a:endParaRPr>
          </a:p>
        </p:txBody>
      </p:sp>
      <p:graphicFrame>
        <p:nvGraphicFramePr>
          <p:cNvPr id="4" name="Chart 3"/>
          <p:cNvGraphicFramePr>
            <a:graphicFrameLocks/>
          </p:cNvGraphicFramePr>
          <p:nvPr>
            <p:extLst>
              <p:ext uri="{D42A27DB-BD31-4B8C-83A1-F6EECF244321}">
                <p14:modId xmlns:p14="http://schemas.microsoft.com/office/powerpoint/2010/main" val="1600150034"/>
              </p:ext>
            </p:extLst>
          </p:nvPr>
        </p:nvGraphicFramePr>
        <p:xfrm>
          <a:off x="1564220" y="1290293"/>
          <a:ext cx="5650497" cy="35530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138" y="358565"/>
            <a:ext cx="5618700" cy="574675"/>
          </a:xfrm>
        </p:spPr>
        <p:txBody>
          <a:bodyPr/>
          <a:lstStyle/>
          <a:p>
            <a:r>
              <a:rPr lang="en-US" sz="4000" dirty="0" smtClean="0">
                <a:solidFill>
                  <a:schemeClr val="tx1"/>
                </a:solidFill>
                <a:latin typeface="Britannic Bold" charset="0"/>
                <a:ea typeface="Britannic Bold" charset="0"/>
                <a:cs typeface="Britannic Bold" charset="0"/>
              </a:rPr>
              <a:t>Content of Race</a:t>
            </a:r>
            <a:endParaRPr lang="en-US" sz="4000" dirty="0">
              <a:solidFill>
                <a:schemeClr val="tx1"/>
              </a:solidFill>
              <a:latin typeface="Britannic Bold" charset="0"/>
              <a:ea typeface="Britannic Bold" charset="0"/>
              <a:cs typeface="Britannic Bold" charset="0"/>
            </a:endParaRPr>
          </a:p>
        </p:txBody>
      </p:sp>
      <p:sp>
        <p:nvSpPr>
          <p:cNvPr id="3" name="Text Placeholder 2"/>
          <p:cNvSpPr>
            <a:spLocks noGrp="1"/>
          </p:cNvSpPr>
          <p:nvPr>
            <p:ph type="body" idx="4294967295"/>
          </p:nvPr>
        </p:nvSpPr>
        <p:spPr>
          <a:xfrm>
            <a:off x="259138" y="1300652"/>
            <a:ext cx="4393249" cy="3338512"/>
          </a:xfrm>
        </p:spPr>
        <p:txBody>
          <a:bodyPr/>
          <a:lstStyle/>
          <a:p>
            <a:pPr algn="ctr">
              <a:lnSpc>
                <a:spcPct val="100000"/>
              </a:lnSpc>
              <a:spcAft>
                <a:spcPts val="0"/>
              </a:spcAft>
              <a:buNone/>
            </a:pPr>
            <a:r>
              <a:rPr lang="en-US" sz="2400" dirty="0" smtClean="0">
                <a:solidFill>
                  <a:schemeClr val="accent4"/>
                </a:solidFill>
                <a:latin typeface="DIN Condensed" charset="0"/>
                <a:ea typeface="DIN Condensed" charset="0"/>
                <a:cs typeface="DIN Condensed" charset="0"/>
              </a:rPr>
              <a:t>“Pre”-Michael Brown</a:t>
            </a:r>
          </a:p>
          <a:p>
            <a:pPr algn="ctr">
              <a:lnSpc>
                <a:spcPct val="100000"/>
              </a:lnSpc>
              <a:spcAft>
                <a:spcPts val="0"/>
              </a:spcAft>
              <a:buNone/>
            </a:pPr>
            <a:endParaRPr lang="en-US" sz="800" dirty="0" smtClean="0">
              <a:latin typeface="DIN Condensed" charset="0"/>
              <a:ea typeface="DIN Condensed" charset="0"/>
              <a:cs typeface="DIN Condensed" charset="0"/>
            </a:endParaRPr>
          </a:p>
          <a:p>
            <a:pPr>
              <a:lnSpc>
                <a:spcPct val="100000"/>
              </a:lnSpc>
              <a:spcAft>
                <a:spcPts val="0"/>
              </a:spcAft>
              <a:buNone/>
            </a:pPr>
            <a:r>
              <a:rPr lang="en-US" sz="2000" dirty="0">
                <a:solidFill>
                  <a:schemeClr val="accent4"/>
                </a:solidFill>
                <a:latin typeface="DIN Condensed" charset="0"/>
                <a:ea typeface="DIN Condensed" charset="0"/>
                <a:cs typeface="DIN Condensed" charset="0"/>
              </a:rPr>
              <a:t>I: </a:t>
            </a:r>
            <a:r>
              <a:rPr lang="en-US" sz="2000" dirty="0" smtClean="0">
                <a:latin typeface="DIN Condensed" charset="0"/>
                <a:ea typeface="DIN Condensed" charset="0"/>
                <a:cs typeface="DIN Condensed" charset="0"/>
              </a:rPr>
              <a:t>Um</a:t>
            </a:r>
            <a:r>
              <a:rPr lang="en-US" sz="2000" dirty="0">
                <a:latin typeface="DIN Condensed" charset="0"/>
                <a:ea typeface="DIN Condensed" charset="0"/>
                <a:cs typeface="DIN Condensed" charset="0"/>
              </a:rPr>
              <a:t>, so what are some of the good things about being Black?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latin typeface="DIN Condensed" charset="0"/>
                <a:ea typeface="DIN Condensed" charset="0"/>
                <a:cs typeface="DIN Condensed" charset="0"/>
              </a:rPr>
              <a:t>Um, you feel like – well I feel grateful because like </a:t>
            </a:r>
            <a:r>
              <a:rPr lang="en-US" sz="2000" dirty="0">
                <a:solidFill>
                  <a:schemeClr val="tx1"/>
                </a:solidFill>
                <a:latin typeface="DIN Condensed" charset="0"/>
                <a:ea typeface="DIN Condensed" charset="0"/>
                <a:cs typeface="DIN Condensed" charset="0"/>
              </a:rPr>
              <a:t>I feel like I saved the world because like Martin Luther King stood up </a:t>
            </a:r>
            <a:r>
              <a:rPr lang="en-US" sz="2000" dirty="0">
                <a:latin typeface="DIN Condensed" charset="0"/>
                <a:ea typeface="DIN Condensed" charset="0"/>
                <a:cs typeface="DIN Condensed" charset="0"/>
              </a:rPr>
              <a:t>when he – cuz he was Black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I</a:t>
            </a:r>
            <a:r>
              <a:rPr lang="en-US" sz="2000" dirty="0">
                <a:solidFill>
                  <a:schemeClr val="accent4"/>
                </a:solidFill>
                <a:latin typeface="DIN Condensed" charset="0"/>
                <a:ea typeface="DIN Condensed" charset="0"/>
                <a:cs typeface="DIN Condensed" charset="0"/>
              </a:rPr>
              <a:t>: </a:t>
            </a:r>
            <a:r>
              <a:rPr lang="en-US" sz="2000" dirty="0">
                <a:latin typeface="DIN Condensed" charset="0"/>
                <a:ea typeface="DIN Condensed" charset="0"/>
                <a:cs typeface="DIN Condensed" charset="0"/>
              </a:rPr>
              <a:t>Uh-hum.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solidFill>
                  <a:schemeClr val="tx1"/>
                </a:solidFill>
                <a:latin typeface="DIN Condensed" charset="0"/>
                <a:ea typeface="DIN Condensed" charset="0"/>
                <a:cs typeface="DIN Condensed" charset="0"/>
              </a:rPr>
              <a:t>-</a:t>
            </a:r>
            <a:r>
              <a:rPr lang="en-US" sz="2000" dirty="0" smtClean="0">
                <a:solidFill>
                  <a:schemeClr val="tx1"/>
                </a:solidFill>
                <a:latin typeface="DIN Condensed" charset="0"/>
                <a:ea typeface="DIN Condensed" charset="0"/>
                <a:cs typeface="DIN Condensed" charset="0"/>
              </a:rPr>
              <a:t>Rosa </a:t>
            </a:r>
            <a:r>
              <a:rPr lang="en-US" sz="2000" dirty="0">
                <a:solidFill>
                  <a:schemeClr val="tx1"/>
                </a:solidFill>
                <a:latin typeface="DIN Condensed" charset="0"/>
                <a:ea typeface="DIN Condensed" charset="0"/>
                <a:cs typeface="DIN Condensed" charset="0"/>
              </a:rPr>
              <a:t>Parks when she didn’t get off the bus</a:t>
            </a:r>
            <a:r>
              <a:rPr lang="en-US" sz="2000" dirty="0">
                <a:latin typeface="DIN Condensed" charset="0"/>
                <a:ea typeface="DIN Condensed" charset="0"/>
                <a:cs typeface="DIN Condensed" charset="0"/>
              </a:rPr>
              <a:t>.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I</a:t>
            </a:r>
            <a:r>
              <a:rPr lang="en-US" sz="2000" dirty="0">
                <a:solidFill>
                  <a:schemeClr val="accent4"/>
                </a:solidFill>
                <a:latin typeface="DIN Condensed" charset="0"/>
                <a:ea typeface="DIN Condensed" charset="0"/>
                <a:cs typeface="DIN Condensed" charset="0"/>
              </a:rPr>
              <a:t>: </a:t>
            </a:r>
            <a:r>
              <a:rPr lang="en-US" sz="2000" dirty="0">
                <a:latin typeface="DIN Condensed" charset="0"/>
                <a:ea typeface="DIN Condensed" charset="0"/>
                <a:cs typeface="DIN Condensed" charset="0"/>
              </a:rPr>
              <a:t>Uh-hum.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solidFill>
                  <a:schemeClr val="tx1"/>
                </a:solidFill>
                <a:latin typeface="DIN Condensed" charset="0"/>
                <a:ea typeface="DIN Condensed" charset="0"/>
                <a:cs typeface="DIN Condensed" charset="0"/>
              </a:rPr>
              <a:t>So</a:t>
            </a:r>
            <a:r>
              <a:rPr lang="en-US" sz="2000" dirty="0">
                <a:latin typeface="DIN Condensed" charset="0"/>
                <a:ea typeface="DIN Condensed" charset="0"/>
                <a:cs typeface="DIN Condensed" charset="0"/>
              </a:rPr>
              <a:t> </a:t>
            </a:r>
            <a:r>
              <a:rPr lang="en-US" sz="2000" dirty="0">
                <a:solidFill>
                  <a:schemeClr val="tx1"/>
                </a:solidFill>
                <a:latin typeface="DIN Condensed" charset="0"/>
                <a:ea typeface="DIN Condensed" charset="0"/>
                <a:cs typeface="DIN Condensed" charset="0"/>
              </a:rPr>
              <a:t>I feel like </a:t>
            </a:r>
            <a:r>
              <a:rPr lang="en-US" sz="2000" dirty="0" smtClean="0">
                <a:solidFill>
                  <a:schemeClr val="tx1"/>
                </a:solidFill>
                <a:latin typeface="DIN Condensed" charset="0"/>
                <a:ea typeface="DIN Condensed" charset="0"/>
                <a:cs typeface="DIN Condensed" charset="0"/>
              </a:rPr>
              <a:t>grateful</a:t>
            </a:r>
            <a:endParaRPr lang="en-US" sz="2000" dirty="0">
              <a:solidFill>
                <a:schemeClr val="tx1"/>
              </a:solidFill>
              <a:latin typeface="DIN Condensed" charset="0"/>
              <a:ea typeface="DIN Condensed" charset="0"/>
              <a:cs typeface="DIN Condensed" charset="0"/>
            </a:endParaRPr>
          </a:p>
        </p:txBody>
      </p:sp>
      <p:sp>
        <p:nvSpPr>
          <p:cNvPr id="5" name="TextBox 4"/>
          <p:cNvSpPr txBox="1"/>
          <p:nvPr/>
        </p:nvSpPr>
        <p:spPr>
          <a:xfrm>
            <a:off x="4893547" y="1386673"/>
            <a:ext cx="4099727" cy="3046988"/>
          </a:xfrm>
          <a:prstGeom prst="rect">
            <a:avLst/>
          </a:prstGeom>
          <a:noFill/>
        </p:spPr>
        <p:txBody>
          <a:bodyPr wrap="square" rtlCol="0">
            <a:spAutoFit/>
          </a:bodyPr>
          <a:lstStyle/>
          <a:p>
            <a:pPr algn="ctr"/>
            <a:r>
              <a:rPr lang="en-US" sz="2400" dirty="0" smtClean="0">
                <a:solidFill>
                  <a:schemeClr val="accent4"/>
                </a:solidFill>
                <a:latin typeface="DIN Condensed" charset="0"/>
                <a:ea typeface="DIN Condensed" charset="0"/>
                <a:cs typeface="DIN Condensed" charset="0"/>
              </a:rPr>
              <a:t>“Post”-Michael Brown</a:t>
            </a:r>
          </a:p>
          <a:p>
            <a:pPr algn="ctr"/>
            <a:endParaRPr lang="en-US" sz="800" dirty="0" smtClean="0">
              <a:solidFill>
                <a:schemeClr val="bg2"/>
              </a:solidFill>
              <a:latin typeface="DIN Condensed" charset="0"/>
              <a:ea typeface="DIN Condensed" charset="0"/>
              <a:cs typeface="DIN Condensed" charset="0"/>
            </a:endParaRPr>
          </a:p>
          <a:p>
            <a:r>
              <a:rPr lang="en-US" sz="2000" dirty="0" smtClean="0">
                <a:solidFill>
                  <a:schemeClr val="accent4"/>
                </a:solidFill>
                <a:latin typeface="DIN Condensed" charset="0"/>
                <a:ea typeface="DIN Condensed" charset="0"/>
                <a:cs typeface="DIN Condensed" charset="0"/>
              </a:rPr>
              <a:t>I</a:t>
            </a:r>
            <a:r>
              <a:rPr lang="en-US" sz="2000" dirty="0">
                <a:solidFill>
                  <a:schemeClr val="accent4"/>
                </a:solidFill>
                <a:latin typeface="DIN Condensed" charset="0"/>
                <a:ea typeface="DIN Condensed" charset="0"/>
                <a:cs typeface="DIN Condensed" charset="0"/>
              </a:rPr>
              <a:t>: </a:t>
            </a:r>
            <a:r>
              <a:rPr lang="en-US" sz="2000" dirty="0">
                <a:solidFill>
                  <a:schemeClr val="bg2"/>
                </a:solidFill>
                <a:latin typeface="DIN Condensed" charset="0"/>
                <a:ea typeface="DIN Condensed" charset="0"/>
                <a:cs typeface="DIN Condensed" charset="0"/>
              </a:rPr>
              <a:t>What do you think it means to be Black, like for you? </a:t>
            </a:r>
            <a:endParaRPr lang="en-US" sz="2000" dirty="0" smtClean="0">
              <a:solidFill>
                <a:schemeClr val="bg2"/>
              </a:solidFill>
              <a:latin typeface="DIN Condensed" charset="0"/>
              <a:ea typeface="DIN Condensed" charset="0"/>
              <a:cs typeface="DIN Condensed" charset="0"/>
            </a:endParaRPr>
          </a:p>
          <a:p>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solidFill>
                  <a:schemeClr val="bg2"/>
                </a:solidFill>
                <a:latin typeface="DIN Condensed" charset="0"/>
                <a:ea typeface="DIN Condensed" charset="0"/>
                <a:cs typeface="DIN Condensed" charset="0"/>
              </a:rPr>
              <a:t>I don’t know; I’m just happy to be Black {laughs}. </a:t>
            </a:r>
            <a:endParaRPr lang="en-US" sz="2000" dirty="0" smtClean="0">
              <a:solidFill>
                <a:schemeClr val="bg2"/>
              </a:solidFill>
              <a:latin typeface="DIN Condensed" charset="0"/>
              <a:ea typeface="DIN Condensed" charset="0"/>
              <a:cs typeface="DIN Condensed" charset="0"/>
            </a:endParaRPr>
          </a:p>
          <a:p>
            <a:r>
              <a:rPr lang="en-US" sz="2000" dirty="0" smtClean="0">
                <a:solidFill>
                  <a:schemeClr val="accent4"/>
                </a:solidFill>
                <a:latin typeface="DIN Condensed" charset="0"/>
                <a:ea typeface="DIN Condensed" charset="0"/>
                <a:cs typeface="DIN Condensed" charset="0"/>
              </a:rPr>
              <a:t>I</a:t>
            </a:r>
            <a:r>
              <a:rPr lang="en-US" sz="2000" dirty="0">
                <a:solidFill>
                  <a:schemeClr val="accent4"/>
                </a:solidFill>
                <a:latin typeface="DIN Condensed" charset="0"/>
                <a:ea typeface="DIN Condensed" charset="0"/>
                <a:cs typeface="DIN Condensed" charset="0"/>
              </a:rPr>
              <a:t>: </a:t>
            </a:r>
            <a:r>
              <a:rPr lang="en-US" sz="2000" dirty="0">
                <a:solidFill>
                  <a:schemeClr val="bg2"/>
                </a:solidFill>
                <a:latin typeface="DIN Condensed" charset="0"/>
                <a:ea typeface="DIN Condensed" charset="0"/>
                <a:cs typeface="DIN Condensed" charset="0"/>
              </a:rPr>
              <a:t>Yeah? </a:t>
            </a:r>
            <a:r>
              <a:rPr lang="en-US" sz="2000" dirty="0" smtClean="0">
                <a:solidFill>
                  <a:schemeClr val="bg2"/>
                </a:solidFill>
                <a:latin typeface="DIN Condensed" charset="0"/>
                <a:ea typeface="DIN Condensed" charset="0"/>
                <a:cs typeface="DIN Condensed" charset="0"/>
              </a:rPr>
              <a:t>Have </a:t>
            </a:r>
            <a:r>
              <a:rPr lang="en-US" sz="2000" dirty="0">
                <a:solidFill>
                  <a:schemeClr val="bg2"/>
                </a:solidFill>
                <a:latin typeface="DIN Condensed" charset="0"/>
                <a:ea typeface="DIN Condensed" charset="0"/>
                <a:cs typeface="DIN Condensed" charset="0"/>
              </a:rPr>
              <a:t>you um ever noticed people getting treated differently because they’re </a:t>
            </a:r>
            <a:r>
              <a:rPr lang="en-US" sz="2000" dirty="0" smtClean="0">
                <a:solidFill>
                  <a:schemeClr val="bg2"/>
                </a:solidFill>
                <a:latin typeface="DIN Condensed" charset="0"/>
                <a:ea typeface="DIN Condensed" charset="0"/>
                <a:cs typeface="DIN Condensed" charset="0"/>
              </a:rPr>
              <a:t>Black? </a:t>
            </a:r>
          </a:p>
          <a:p>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solidFill>
                  <a:schemeClr val="tx1"/>
                </a:solidFill>
                <a:latin typeface="DIN Condensed" charset="0"/>
                <a:ea typeface="DIN Condensed" charset="0"/>
                <a:cs typeface="DIN Condensed" charset="0"/>
              </a:rPr>
              <a:t>Yes. Always like the police how they don’t treat people right.</a:t>
            </a:r>
          </a:p>
        </p:txBody>
      </p:sp>
    </p:spTree>
    <p:extLst>
      <p:ext uri="{BB962C8B-B14F-4D97-AF65-F5344CB8AC3E}">
        <p14:creationId xmlns:p14="http://schemas.microsoft.com/office/powerpoint/2010/main" val="174778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BD4EB"/>
            </a:gs>
            <a:gs pos="100000">
              <a:srgbClr val="9180BB"/>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427" y="442128"/>
            <a:ext cx="7025918" cy="693336"/>
          </a:xfrm>
        </p:spPr>
        <p:txBody>
          <a:bodyPr/>
          <a:lstStyle/>
          <a:p>
            <a:r>
              <a:rPr lang="en-US" sz="3600" dirty="0" smtClean="0">
                <a:solidFill>
                  <a:schemeClr val="tx1"/>
                </a:solidFill>
                <a:latin typeface="Britannic Bold" charset="0"/>
                <a:ea typeface="Britannic Bold" charset="0"/>
                <a:cs typeface="Britannic Bold" charset="0"/>
              </a:rPr>
              <a:t>Strategies to Negotiate Race</a:t>
            </a:r>
            <a:endParaRPr lang="en-US" sz="3600" dirty="0">
              <a:solidFill>
                <a:schemeClr val="tx1"/>
              </a:solidFill>
              <a:latin typeface="Britannic Bold" charset="0"/>
              <a:ea typeface="Britannic Bold" charset="0"/>
              <a:cs typeface="Britannic Bold" charset="0"/>
            </a:endParaRPr>
          </a:p>
        </p:txBody>
      </p:sp>
      <p:graphicFrame>
        <p:nvGraphicFramePr>
          <p:cNvPr id="5" name="Chart 4"/>
          <p:cNvGraphicFramePr>
            <a:graphicFrameLocks/>
          </p:cNvGraphicFramePr>
          <p:nvPr>
            <p:extLst>
              <p:ext uri="{D42A27DB-BD31-4B8C-83A1-F6EECF244321}">
                <p14:modId xmlns:p14="http://schemas.microsoft.com/office/powerpoint/2010/main" val="1050412157"/>
              </p:ext>
            </p:extLst>
          </p:nvPr>
        </p:nvGraphicFramePr>
        <p:xfrm>
          <a:off x="673240" y="1135464"/>
          <a:ext cx="6873770" cy="363806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787851" y="2642716"/>
            <a:ext cx="242374" cy="276999"/>
          </a:xfrm>
          <a:prstGeom prst="rect">
            <a:avLst/>
          </a:prstGeom>
          <a:noFill/>
        </p:spPr>
        <p:txBody>
          <a:bodyPr wrap="none" rtlCol="0">
            <a:spAutoFit/>
          </a:bodyPr>
          <a:lstStyle/>
          <a:p>
            <a:r>
              <a:rPr lang="en-US" sz="1200" dirty="0" smtClean="0">
                <a:solidFill>
                  <a:schemeClr val="bg1"/>
                </a:solidFill>
                <a:latin typeface="DIN Condensed" charset="0"/>
                <a:ea typeface="DIN Condensed" charset="0"/>
                <a:cs typeface="DIN Condensed" charset="0"/>
              </a:rPr>
              <a:t>5</a:t>
            </a:r>
            <a:endParaRPr lang="en-US" sz="1200" dirty="0">
              <a:solidFill>
                <a:schemeClr val="bg1"/>
              </a:solidFill>
              <a:latin typeface="DIN Condensed" charset="0"/>
              <a:ea typeface="DIN Condensed" charset="0"/>
              <a:cs typeface="DIN Condensed" charset="0"/>
            </a:endParaRPr>
          </a:p>
        </p:txBody>
      </p:sp>
      <p:sp>
        <p:nvSpPr>
          <p:cNvPr id="6" name="TextBox 5"/>
          <p:cNvSpPr txBox="1"/>
          <p:nvPr/>
        </p:nvSpPr>
        <p:spPr>
          <a:xfrm>
            <a:off x="5787851" y="1497204"/>
            <a:ext cx="242374" cy="276999"/>
          </a:xfrm>
          <a:prstGeom prst="rect">
            <a:avLst/>
          </a:prstGeom>
          <a:noFill/>
        </p:spPr>
        <p:txBody>
          <a:bodyPr wrap="none" rtlCol="0">
            <a:spAutoFit/>
          </a:bodyPr>
          <a:lstStyle/>
          <a:p>
            <a:r>
              <a:rPr lang="en-US" sz="1200" dirty="0" smtClean="0">
                <a:solidFill>
                  <a:schemeClr val="bg1"/>
                </a:solidFill>
                <a:latin typeface="DIN Condensed" charset="0"/>
                <a:ea typeface="DIN Condensed" charset="0"/>
                <a:cs typeface="DIN Condensed" charset="0"/>
              </a:rPr>
              <a:t>3</a:t>
            </a:r>
            <a:endParaRPr lang="en-US" sz="1200" dirty="0">
              <a:solidFill>
                <a:schemeClr val="bg1"/>
              </a:solidFill>
              <a:latin typeface="DIN Condensed" charset="0"/>
              <a:ea typeface="DIN Condensed" charset="0"/>
              <a:cs typeface="DIN Condensed" charset="0"/>
            </a:endParaRPr>
          </a:p>
        </p:txBody>
      </p:sp>
    </p:spTree>
    <p:extLst>
      <p:ext uri="{BB962C8B-B14F-4D97-AF65-F5344CB8AC3E}">
        <p14:creationId xmlns:p14="http://schemas.microsoft.com/office/powerpoint/2010/main" val="827954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5D0D0"/>
            </a:gs>
            <a:gs pos="100000">
              <a:srgbClr val="D96868"/>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Britannic Bold" charset="0"/>
                <a:ea typeface="Britannic Bold" charset="0"/>
                <a:cs typeface="Britannic Bold" charset="0"/>
              </a:rPr>
              <a:t>Summary</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a:xfrm>
            <a:off x="311700" y="1511228"/>
            <a:ext cx="8520600" cy="2307145"/>
          </a:xfrm>
        </p:spPr>
        <p:txBody>
          <a:bodyPr/>
          <a:lstStyle/>
          <a:p>
            <a:pPr marL="285750" marR="0" lvl="0" indent="-285750" defTabSz="914400" eaLnBrk="1" fontAlgn="auto" latinLnBrk="0" hangingPunct="1">
              <a:lnSpc>
                <a:spcPct val="100000"/>
              </a:lnSpc>
              <a:spcBef>
                <a:spcPts val="600"/>
              </a:spcBef>
              <a:spcAft>
                <a:spcPts val="600"/>
              </a:spcAft>
              <a:buClrTx/>
              <a:buSzTx/>
              <a:buFont typeface="Wingdings" charset="2"/>
              <a:buNone/>
              <a:tabLst/>
              <a:defRPr/>
            </a:pPr>
            <a:r>
              <a:rPr lang="en-US" sz="2600" dirty="0" smtClean="0">
                <a:latin typeface="DIN Condensed" charset="0"/>
                <a:ea typeface="DIN Condensed" charset="0"/>
                <a:cs typeface="DIN Condensed" charset="0"/>
              </a:rPr>
              <a:t>From Wave 1 to Wave 2, there was an </a:t>
            </a:r>
            <a:r>
              <a:rPr lang="en-US" sz="2600" dirty="0" smtClean="0">
                <a:solidFill>
                  <a:schemeClr val="accent4"/>
                </a:solidFill>
                <a:latin typeface="DIN Condensed" charset="0"/>
                <a:ea typeface="DIN Condensed" charset="0"/>
                <a:cs typeface="DIN Condensed" charset="0"/>
              </a:rPr>
              <a:t>increase</a:t>
            </a:r>
            <a:r>
              <a:rPr lang="en-US" sz="2600" dirty="0" smtClean="0">
                <a:latin typeface="DIN Condensed" charset="0"/>
                <a:ea typeface="DIN Condensed" charset="0"/>
                <a:cs typeface="DIN Condensed" charset="0"/>
              </a:rPr>
              <a:t> in:</a:t>
            </a:r>
          </a:p>
          <a:p>
            <a:pPr marL="342900" indent="-342900">
              <a:lnSpc>
                <a:spcPct val="100000"/>
              </a:lnSpc>
              <a:spcBef>
                <a:spcPts val="600"/>
              </a:spcBef>
              <a:spcAft>
                <a:spcPts val="600"/>
              </a:spcAft>
              <a:buClrTx/>
              <a:buSzTx/>
              <a:buFont typeface="Wingdings" charset="2"/>
              <a:buChar char="Ø"/>
            </a:pPr>
            <a:r>
              <a:rPr lang="en-US" sz="2600" dirty="0" smtClean="0">
                <a:latin typeface="DIN Condensed" charset="0"/>
                <a:ea typeface="DIN Condensed" charset="0"/>
                <a:cs typeface="DIN Condensed" charset="0"/>
              </a:rPr>
              <a:t>The importance of race </a:t>
            </a:r>
          </a:p>
          <a:p>
            <a:pPr marL="342900" indent="-342900">
              <a:lnSpc>
                <a:spcPct val="100000"/>
              </a:lnSpc>
              <a:spcBef>
                <a:spcPts val="600"/>
              </a:spcBef>
              <a:spcAft>
                <a:spcPts val="600"/>
              </a:spcAft>
              <a:buClrTx/>
              <a:buSzTx/>
              <a:buFont typeface="Wingdings" charset="2"/>
              <a:buChar char="Ø"/>
            </a:pPr>
            <a:r>
              <a:rPr lang="en-US" sz="2600" dirty="0" smtClean="0">
                <a:latin typeface="DIN Condensed" charset="0"/>
                <a:ea typeface="DIN Condensed" charset="0"/>
                <a:cs typeface="DIN Condensed" charset="0"/>
              </a:rPr>
              <a:t>The number of macro-level references to race</a:t>
            </a:r>
          </a:p>
          <a:p>
            <a:pPr marL="342900" indent="-342900">
              <a:lnSpc>
                <a:spcPct val="100000"/>
              </a:lnSpc>
              <a:spcBef>
                <a:spcPts val="600"/>
              </a:spcBef>
              <a:spcAft>
                <a:spcPts val="600"/>
              </a:spcAft>
              <a:buClrTx/>
              <a:buSzTx/>
              <a:buFont typeface="Wingdings" charset="2"/>
              <a:buChar char="Ø"/>
            </a:pPr>
            <a:r>
              <a:rPr lang="en-US" sz="2600" dirty="0" smtClean="0">
                <a:latin typeface="DIN Condensed" charset="0"/>
                <a:ea typeface="DIN Condensed" charset="0"/>
                <a:cs typeface="DIN Condensed" charset="0"/>
              </a:rPr>
              <a:t>The number and types of strategies that participants used to negotiate race</a:t>
            </a:r>
          </a:p>
          <a:p>
            <a:pPr marL="342900" indent="-342900">
              <a:lnSpc>
                <a:spcPct val="100000"/>
              </a:lnSpc>
              <a:spcBef>
                <a:spcPts val="600"/>
              </a:spcBef>
              <a:spcAft>
                <a:spcPts val="600"/>
              </a:spcAft>
              <a:buClrTx/>
              <a:buSzTx/>
              <a:buFont typeface="Wingdings" charset="2"/>
              <a:buChar char="Ø"/>
            </a:pPr>
            <a:endParaRPr lang="en-US" sz="2400" dirty="0">
              <a:latin typeface="DIN Condensed" charset="0"/>
              <a:ea typeface="DIN Condensed" charset="0"/>
              <a:cs typeface="DIN Condensed" charset="0"/>
            </a:endParaRPr>
          </a:p>
        </p:txBody>
      </p:sp>
    </p:spTree>
    <p:extLst>
      <p:ext uri="{BB962C8B-B14F-4D97-AF65-F5344CB8AC3E}">
        <p14:creationId xmlns:p14="http://schemas.microsoft.com/office/powerpoint/2010/main" val="1130915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F6DB"/>
            </a:gs>
            <a:gs pos="100000">
              <a:srgbClr val="FAD25C"/>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Britannic Bold" charset="0"/>
                <a:ea typeface="Britannic Bold" charset="0"/>
                <a:cs typeface="Britannic Bold" charset="0"/>
              </a:rPr>
              <a:t>Implications + Future Directions</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p:txBody>
          <a:bodyPr/>
          <a:lstStyle/>
          <a:p>
            <a:pPr marL="285750" indent="-285750">
              <a:buFont typeface="Wingdings" charset="2"/>
              <a:buChar char="Ø"/>
            </a:pPr>
            <a:r>
              <a:rPr lang="en-US" sz="2400" b="1" dirty="0" smtClean="0">
                <a:latin typeface="DIN Condensed" charset="0"/>
                <a:ea typeface="DIN Condensed" charset="0"/>
                <a:cs typeface="DIN Condensed" charset="0"/>
              </a:rPr>
              <a:t>Results </a:t>
            </a:r>
            <a:r>
              <a:rPr lang="en-US" sz="2400" b="1" dirty="0">
                <a:latin typeface="DIN Condensed" charset="0"/>
                <a:ea typeface="DIN Condensed" charset="0"/>
                <a:cs typeface="DIN Condensed" charset="0"/>
              </a:rPr>
              <a:t>show that the socio-political context in which children develop does have a bearing on how they describe their racial </a:t>
            </a:r>
            <a:r>
              <a:rPr lang="en-US" sz="2400" b="1" dirty="0" smtClean="0">
                <a:latin typeface="DIN Condensed" charset="0"/>
                <a:ea typeface="DIN Condensed" charset="0"/>
                <a:cs typeface="DIN Condensed" charset="0"/>
              </a:rPr>
              <a:t>identities</a:t>
            </a:r>
            <a:endParaRPr lang="en-US" sz="2400" dirty="0"/>
          </a:p>
          <a:p>
            <a:pPr marL="285750" indent="-285750">
              <a:buFont typeface="Wingdings" charset="2"/>
              <a:buChar char="Ø"/>
            </a:pPr>
            <a:r>
              <a:rPr lang="en-US" sz="2400" b="1" dirty="0" smtClean="0">
                <a:latin typeface="DIN Condensed" charset="0"/>
                <a:ea typeface="DIN Condensed" charset="0"/>
                <a:cs typeface="DIN Condensed" charset="0"/>
              </a:rPr>
              <a:t>Further </a:t>
            </a:r>
            <a:r>
              <a:rPr lang="en-US" sz="2400" b="1" dirty="0">
                <a:latin typeface="DIN Condensed" charset="0"/>
                <a:ea typeface="DIN Condensed" charset="0"/>
                <a:cs typeface="DIN Condensed" charset="0"/>
              </a:rPr>
              <a:t>research can be done with this data, since only the Black participants of the sample were </a:t>
            </a:r>
            <a:r>
              <a:rPr lang="en-US" sz="2400" b="1" dirty="0" smtClean="0">
                <a:latin typeface="DIN Condensed" charset="0"/>
                <a:ea typeface="DIN Condensed" charset="0"/>
                <a:cs typeface="DIN Condensed" charset="0"/>
              </a:rPr>
              <a:t>analyzed</a:t>
            </a:r>
            <a:endParaRPr lang="en-US" sz="2400" b="1" dirty="0">
              <a:latin typeface="DIN Condensed" charset="0"/>
              <a:ea typeface="DIN Condensed" charset="0"/>
              <a:cs typeface="DIN Condensed" charset="0"/>
            </a:endParaRPr>
          </a:p>
          <a:p>
            <a:pPr marL="285750" indent="-285750">
              <a:buFont typeface="Wingdings" charset="2"/>
              <a:buChar char="Ø"/>
            </a:pPr>
            <a:endParaRPr lang="en-US" sz="2400" dirty="0"/>
          </a:p>
        </p:txBody>
      </p:sp>
    </p:spTree>
    <p:extLst>
      <p:ext uri="{BB962C8B-B14F-4D97-AF65-F5344CB8AC3E}">
        <p14:creationId xmlns:p14="http://schemas.microsoft.com/office/powerpoint/2010/main" val="136666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Britannic Bold" charset="0"/>
                <a:ea typeface="Britannic Bold" charset="0"/>
                <a:cs typeface="Britannic Bold" charset="0"/>
              </a:rPr>
              <a:t>Acknowledgements</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p:txBody>
          <a:bodyPr/>
          <a:lstStyle/>
          <a:p>
            <a:pPr marL="457200" indent="-457200">
              <a:lnSpc>
                <a:spcPct val="100000"/>
              </a:lnSpc>
              <a:buFont typeface="Wingdings" charset="2"/>
              <a:buChar char="Ø"/>
            </a:pPr>
            <a:r>
              <a:rPr lang="en-US" sz="2800" b="1" dirty="0" smtClean="0">
                <a:latin typeface="DIN Condensed" charset="0"/>
                <a:ea typeface="DIN Condensed" charset="0"/>
                <a:cs typeface="DIN Condensed" charset="0"/>
              </a:rPr>
              <a:t>Leoandra </a:t>
            </a:r>
            <a:r>
              <a:rPr lang="en-US" sz="2800" b="1" dirty="0">
                <a:latin typeface="DIN Condensed" charset="0"/>
                <a:ea typeface="DIN Condensed" charset="0"/>
                <a:cs typeface="DIN Condensed" charset="0"/>
              </a:rPr>
              <a:t>Onnie Rogers, Ph.D. </a:t>
            </a:r>
            <a:endParaRPr lang="en-US" sz="2800" dirty="0" smtClean="0">
              <a:latin typeface="DIN Condensed" charset="0"/>
              <a:ea typeface="DIN Condensed" charset="0"/>
              <a:cs typeface="DIN Condensed" charset="0"/>
            </a:endParaRPr>
          </a:p>
          <a:p>
            <a:pPr marL="457200" indent="-457200">
              <a:lnSpc>
                <a:spcPct val="100000"/>
              </a:lnSpc>
              <a:buFont typeface="Wingdings" charset="2"/>
              <a:buChar char="Ø"/>
            </a:pPr>
            <a:r>
              <a:rPr lang="en-US" sz="2800" dirty="0" smtClean="0">
                <a:latin typeface="DIN Condensed" charset="0"/>
                <a:ea typeface="DIN Condensed" charset="0"/>
                <a:cs typeface="DIN Condensed" charset="0"/>
              </a:rPr>
              <a:t>Youth Identity Lab Colleagues </a:t>
            </a:r>
          </a:p>
          <a:p>
            <a:pPr marL="457200" indent="-457200">
              <a:lnSpc>
                <a:spcPct val="100000"/>
              </a:lnSpc>
              <a:buFont typeface="Wingdings" charset="2"/>
              <a:buChar char="Ø"/>
            </a:pPr>
            <a:r>
              <a:rPr lang="en-US" sz="2800" dirty="0" smtClean="0">
                <a:latin typeface="DIN Condensed" charset="0"/>
                <a:ea typeface="DIN Condensed" charset="0"/>
                <a:cs typeface="DIN Condensed" charset="0"/>
              </a:rPr>
              <a:t> Posner Fellowship</a:t>
            </a:r>
          </a:p>
        </p:txBody>
      </p:sp>
    </p:spTree>
    <p:extLst>
      <p:ext uri="{BB962C8B-B14F-4D97-AF65-F5344CB8AC3E}">
        <p14:creationId xmlns:p14="http://schemas.microsoft.com/office/powerpoint/2010/main" val="2112080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1"/>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sz="4000" dirty="0">
                <a:latin typeface="Britannic Bold" charset="0"/>
                <a:ea typeface="Britannic Bold" charset="0"/>
                <a:cs typeface="Britannic Bold" charset="0"/>
                <a:sym typeface="Permanent Marker"/>
              </a:rPr>
              <a:t>Outline</a:t>
            </a:r>
          </a:p>
        </p:txBody>
      </p:sp>
      <p:sp>
        <p:nvSpPr>
          <p:cNvPr id="92" name="Shape 9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533400" indent="-457200">
              <a:lnSpc>
                <a:spcPct val="100000"/>
              </a:lnSpc>
              <a:spcAft>
                <a:spcPts val="1000"/>
              </a:spcAft>
              <a:buFont typeface="Wingdings" charset="2"/>
              <a:buChar char="Ø"/>
            </a:pPr>
            <a:r>
              <a:rPr lang="en" sz="2800" dirty="0">
                <a:latin typeface="DIN Condensed" charset="0"/>
                <a:ea typeface="DIN Condensed" charset="0"/>
                <a:cs typeface="DIN Condensed" charset="0"/>
                <a:sym typeface="Oswald"/>
              </a:rPr>
              <a:t>Tacoma Research Project Overview</a:t>
            </a:r>
          </a:p>
          <a:p>
            <a:pPr marL="533400" indent="-457200">
              <a:lnSpc>
                <a:spcPct val="100000"/>
              </a:lnSpc>
              <a:spcAft>
                <a:spcPts val="1000"/>
              </a:spcAft>
              <a:buFont typeface="Wingdings" charset="2"/>
              <a:buChar char="Ø"/>
            </a:pPr>
            <a:r>
              <a:rPr lang="en" sz="2800" dirty="0">
                <a:latin typeface="DIN Condensed" charset="0"/>
                <a:ea typeface="DIN Condensed" charset="0"/>
                <a:cs typeface="DIN Condensed" charset="0"/>
                <a:sym typeface="Oswald"/>
              </a:rPr>
              <a:t>Explain </a:t>
            </a:r>
            <a:r>
              <a:rPr lang="en-US" sz="2800" dirty="0" smtClean="0">
                <a:latin typeface="DIN Condensed" charset="0"/>
                <a:ea typeface="DIN Condensed" charset="0"/>
                <a:cs typeface="DIN Condensed" charset="0"/>
                <a:sym typeface="Oswald"/>
              </a:rPr>
              <a:t>my Research Study</a:t>
            </a:r>
          </a:p>
          <a:p>
            <a:pPr marL="533400" indent="-457200">
              <a:lnSpc>
                <a:spcPct val="100000"/>
              </a:lnSpc>
              <a:spcAft>
                <a:spcPts val="1000"/>
              </a:spcAft>
              <a:buFont typeface="Wingdings" charset="2"/>
              <a:buChar char="Ø"/>
            </a:pPr>
            <a:r>
              <a:rPr lang="en" sz="2800" dirty="0" smtClean="0">
                <a:latin typeface="DIN Condensed" charset="0"/>
                <a:ea typeface="DIN Condensed" charset="0"/>
                <a:cs typeface="DIN Condensed" charset="0"/>
                <a:sym typeface="Oswald"/>
              </a:rPr>
              <a:t>Methodology </a:t>
            </a:r>
            <a:endParaRPr lang="en-US" sz="2800" dirty="0" smtClean="0">
              <a:latin typeface="DIN Condensed" charset="0"/>
              <a:ea typeface="DIN Condensed" charset="0"/>
              <a:cs typeface="DIN Condensed" charset="0"/>
              <a:sym typeface="Oswald"/>
            </a:endParaRPr>
          </a:p>
          <a:p>
            <a:pPr marL="533400" indent="-457200">
              <a:lnSpc>
                <a:spcPct val="100000"/>
              </a:lnSpc>
              <a:spcAft>
                <a:spcPts val="1000"/>
              </a:spcAft>
              <a:buFont typeface="Wingdings" charset="2"/>
              <a:buChar char="Ø"/>
            </a:pPr>
            <a:r>
              <a:rPr lang="en" sz="2800" dirty="0" smtClean="0">
                <a:latin typeface="DIN Condensed" charset="0"/>
                <a:ea typeface="DIN Condensed" charset="0"/>
                <a:cs typeface="DIN Condensed" charset="0"/>
                <a:sym typeface="Oswald"/>
              </a:rPr>
              <a:t>Results</a:t>
            </a:r>
            <a:endParaRPr lang="en" sz="2800" dirty="0">
              <a:latin typeface="DIN Condensed" charset="0"/>
              <a:ea typeface="DIN Condensed" charset="0"/>
              <a:cs typeface="DIN Condensed" charset="0"/>
              <a:sym typeface="Oswald"/>
            </a:endParaRPr>
          </a:p>
          <a:p>
            <a:pPr marL="533400" indent="-457200">
              <a:lnSpc>
                <a:spcPct val="100000"/>
              </a:lnSpc>
              <a:spcAft>
                <a:spcPts val="1000"/>
              </a:spcAft>
              <a:buFont typeface="Wingdings" charset="2"/>
              <a:buChar char="Ø"/>
            </a:pPr>
            <a:r>
              <a:rPr lang="en" sz="2800" dirty="0" smtClean="0">
                <a:latin typeface="DIN Condensed" charset="0"/>
                <a:ea typeface="DIN Condensed" charset="0"/>
                <a:cs typeface="DIN Condensed" charset="0"/>
                <a:sym typeface="Oswald"/>
              </a:rPr>
              <a:t>Fu</a:t>
            </a:r>
            <a:r>
              <a:rPr lang="en-US" sz="2800" dirty="0" smtClean="0">
                <a:latin typeface="DIN Condensed" charset="0"/>
                <a:ea typeface="DIN Condensed" charset="0"/>
                <a:cs typeface="DIN Condensed" charset="0"/>
                <a:sym typeface="Oswald"/>
              </a:rPr>
              <a:t>ture Implications</a:t>
            </a:r>
            <a:endParaRPr lang="en" sz="2800" dirty="0">
              <a:latin typeface="DIN Condensed" charset="0"/>
              <a:ea typeface="DIN Condensed" charset="0"/>
              <a:cs typeface="DIN Condensed" charset="0"/>
              <a:sym typeface="Oswald"/>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lin ang="5400012" scaled="0"/>
        </a:gra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US" sz="4000" dirty="0" smtClean="0">
                <a:latin typeface="Britannic Bold" charset="0"/>
                <a:ea typeface="Britannic Bold" charset="0"/>
                <a:cs typeface="Britannic Bold" charset="0"/>
                <a:sym typeface="Permanent Marker"/>
              </a:rPr>
              <a:t>Coding Scheme Development</a:t>
            </a:r>
            <a:endParaRPr lang="en" sz="4000" dirty="0">
              <a:latin typeface="Britannic Bold" charset="0"/>
              <a:ea typeface="Britannic Bold" charset="0"/>
              <a:cs typeface="Britannic Bold" charset="0"/>
              <a:sym typeface="Permanent Marker"/>
            </a:endParaRPr>
          </a:p>
        </p:txBody>
      </p:sp>
      <p:graphicFrame>
        <p:nvGraphicFramePr>
          <p:cNvPr id="137" name="Shape 137"/>
          <p:cNvGraphicFramePr/>
          <p:nvPr>
            <p:extLst>
              <p:ext uri="{D42A27DB-BD31-4B8C-83A1-F6EECF244321}">
                <p14:modId xmlns:p14="http://schemas.microsoft.com/office/powerpoint/2010/main" val="1273441536"/>
              </p:ext>
            </p:extLst>
          </p:nvPr>
        </p:nvGraphicFramePr>
        <p:xfrm>
          <a:off x="424012" y="1361375"/>
          <a:ext cx="8159575" cy="1828680"/>
        </p:xfrm>
        <a:graphic>
          <a:graphicData uri="http://schemas.openxmlformats.org/drawingml/2006/table">
            <a:tbl>
              <a:tblPr>
                <a:noFill/>
                <a:tableStyleId>{5F83147E-B5AB-43BE-ADD1-591B7B399683}</a:tableStyleId>
              </a:tblPr>
              <a:tblGrid>
                <a:gridCol w="3512525"/>
                <a:gridCol w="4647050"/>
              </a:tblGrid>
              <a:tr h="381000">
                <a:tc>
                  <a:txBody>
                    <a:bodyPr/>
                    <a:lstStyle/>
                    <a:p>
                      <a:pPr lvl="0" algn="ctr">
                        <a:spcBef>
                          <a:spcPts val="0"/>
                        </a:spcBef>
                        <a:buNone/>
                      </a:pPr>
                      <a:r>
                        <a:rPr lang="en" sz="1800" b="1" dirty="0">
                          <a:solidFill>
                            <a:srgbClr val="000000"/>
                          </a:solidFill>
                          <a:latin typeface="DIN Condensed" charset="0"/>
                          <a:ea typeface="DIN Condensed" charset="0"/>
                          <a:cs typeface="DIN Condensed" charset="0"/>
                          <a:sym typeface="Oswald"/>
                        </a:rPr>
                        <a:t>Criminalization </a:t>
                      </a:r>
                    </a:p>
                  </a:txBody>
                  <a:tcPr marL="91425" marR="91425" marT="91425" marB="91425"/>
                </a:tc>
                <a:tc>
                  <a:txBody>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police brutality, violence, police being exempt</a:t>
                      </a:r>
                    </a:p>
                  </a:txBody>
                  <a:tcPr marL="91425" marR="91425" marT="91425" marB="91425"/>
                </a:tc>
              </a:tr>
              <a:tr h="381000">
                <a:tc>
                  <a:txBody>
                    <a:bodyPr/>
                    <a:lstStyle/>
                    <a:p>
                      <a:pPr lvl="0" algn="ctr">
                        <a:spcBef>
                          <a:spcPts val="0"/>
                        </a:spcBef>
                        <a:buNone/>
                      </a:pPr>
                      <a:r>
                        <a:rPr lang="en" sz="1800" b="1" dirty="0">
                          <a:solidFill>
                            <a:srgbClr val="000000"/>
                          </a:solidFill>
                          <a:latin typeface="DIN Condensed" charset="0"/>
                          <a:ea typeface="DIN Condensed" charset="0"/>
                          <a:cs typeface="DIN Condensed" charset="0"/>
                          <a:sym typeface="Oswald"/>
                        </a:rPr>
                        <a:t>Justice/Inequality</a:t>
                      </a:r>
                    </a:p>
                  </a:txBody>
                  <a:tcPr marL="91425" marR="91425" marT="91425" marB="91425"/>
                </a:tc>
                <a:tc>
                  <a:txBody>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encompasses both past and present, racial profiling</a:t>
                      </a:r>
                    </a:p>
                  </a:txBody>
                  <a:tcPr marL="91425" marR="91425" marT="91425" marB="91425"/>
                </a:tc>
              </a:tr>
              <a:tr h="381000">
                <a:tc>
                  <a:txBody>
                    <a:bodyPr/>
                    <a:lstStyle/>
                    <a:p>
                      <a:pPr lvl="0" algn="ctr">
                        <a:spcBef>
                          <a:spcPts val="0"/>
                        </a:spcBef>
                        <a:buNone/>
                      </a:pPr>
                      <a:r>
                        <a:rPr lang="en" sz="1800" b="1" dirty="0">
                          <a:solidFill>
                            <a:srgbClr val="000000"/>
                          </a:solidFill>
                          <a:latin typeface="DIN Condensed" charset="0"/>
                          <a:ea typeface="DIN Condensed" charset="0"/>
                          <a:cs typeface="DIN Condensed" charset="0"/>
                          <a:sym typeface="Oswald"/>
                        </a:rPr>
                        <a:t>Social Media</a:t>
                      </a:r>
                    </a:p>
                  </a:txBody>
                  <a:tcPr marL="91425" marR="91425" marT="91425" marB="91425"/>
                </a:tc>
                <a:tc>
                  <a:txBody>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Fear, distractions, alternative hashtags, </a:t>
                      </a:r>
                    </a:p>
                  </a:txBody>
                  <a:tcPr marL="91425" marR="91425" marT="91425" marB="91425"/>
                </a:tc>
              </a:tr>
              <a:tr h="381000">
                <a:tc>
                  <a:txBody>
                    <a:bodyPr/>
                    <a:lstStyle/>
                    <a:p>
                      <a:pPr lvl="0" algn="ctr">
                        <a:spcBef>
                          <a:spcPts val="0"/>
                        </a:spcBef>
                        <a:buNone/>
                      </a:pPr>
                      <a:r>
                        <a:rPr lang="en" sz="1800" b="1" dirty="0">
                          <a:solidFill>
                            <a:srgbClr val="000000"/>
                          </a:solidFill>
                          <a:latin typeface="DIN Condensed" charset="0"/>
                          <a:ea typeface="DIN Condensed" charset="0"/>
                          <a:cs typeface="DIN Condensed" charset="0"/>
                          <a:sym typeface="Oswald"/>
                        </a:rPr>
                        <a:t>Racial Centrality/Race Relations</a:t>
                      </a:r>
                    </a:p>
                  </a:txBody>
                  <a:tcPr marL="91425" marR="91425" marT="91425" marB="91425"/>
                </a:tc>
                <a:tc>
                  <a:txBody>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Racial silence, race consciousness, polarizing effect </a:t>
                      </a:r>
                    </a:p>
                  </a:txBody>
                  <a:tcPr marL="91425" marR="91425" marT="91425" marB="91425"/>
                </a:tc>
              </a:tr>
            </a:tbl>
          </a:graphicData>
        </a:graphic>
      </p:graphicFrame>
      <p:sp>
        <p:nvSpPr>
          <p:cNvPr id="138" name="Shape 138"/>
          <p:cNvSpPr txBox="1"/>
          <p:nvPr/>
        </p:nvSpPr>
        <p:spPr>
          <a:xfrm>
            <a:off x="424012" y="3229730"/>
            <a:ext cx="7612800" cy="607800"/>
          </a:xfrm>
          <a:prstGeom prst="rect">
            <a:avLst/>
          </a:prstGeom>
          <a:noFill/>
          <a:ln>
            <a:noFill/>
          </a:ln>
        </p:spPr>
        <p:txBody>
          <a:bodyPr lIns="91425" tIns="91425" rIns="91425" bIns="91425" anchor="t" anchorCtr="0">
            <a:noAutofit/>
          </a:bodyPr>
          <a:lstStyle/>
          <a:p>
            <a:pPr marL="457200" lvl="0" indent="-336550">
              <a:spcBef>
                <a:spcPts val="0"/>
              </a:spcBef>
              <a:spcAft>
                <a:spcPts val="500"/>
              </a:spcAft>
              <a:buClr>
                <a:srgbClr val="434343"/>
              </a:buClr>
              <a:buSzPct val="100000"/>
              <a:buFont typeface="Oswald"/>
              <a:buChar char="★"/>
            </a:pPr>
            <a:r>
              <a:rPr lang="en" sz="2000" dirty="0">
                <a:solidFill>
                  <a:schemeClr val="accent4"/>
                </a:solidFill>
                <a:latin typeface="DIN Condensed" charset="0"/>
                <a:ea typeface="DIN Condensed" charset="0"/>
                <a:cs typeface="DIN Condensed" charset="0"/>
                <a:sym typeface="Oswald"/>
              </a:rPr>
              <a:t>Sensitizing concepts </a:t>
            </a:r>
            <a:r>
              <a:rPr lang="en" sz="2000" dirty="0">
                <a:solidFill>
                  <a:srgbClr val="434343"/>
                </a:solidFill>
                <a:latin typeface="DIN Condensed" charset="0"/>
                <a:ea typeface="DIN Condensed" charset="0"/>
                <a:cs typeface="DIN Condensed" charset="0"/>
                <a:sym typeface="Oswald"/>
              </a:rPr>
              <a:t>are constructs that are derived from the research participants' perspective, using their language or expressions, that make the researcher aware of possible lines of </a:t>
            </a:r>
            <a:r>
              <a:rPr lang="en" sz="2000" dirty="0" smtClean="0">
                <a:solidFill>
                  <a:srgbClr val="434343"/>
                </a:solidFill>
                <a:latin typeface="DIN Condensed" charset="0"/>
                <a:ea typeface="DIN Condensed" charset="0"/>
                <a:cs typeface="DIN Condensed" charset="0"/>
                <a:sym typeface="Oswald"/>
              </a:rPr>
              <a:t>inquiry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lin ang="5400012" scaled="0"/>
        </a:gradFill>
        <a:effectLst/>
      </p:bgPr>
    </p:bg>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271305" y="355528"/>
            <a:ext cx="7307271" cy="930660"/>
          </a:xfrm>
          <a:prstGeom prst="rect">
            <a:avLst/>
          </a:prstGeom>
        </p:spPr>
        <p:txBody>
          <a:bodyPr lIns="91425" tIns="91425" rIns="91425" bIns="91425" anchor="t" anchorCtr="0">
            <a:noAutofit/>
          </a:bodyPr>
          <a:lstStyle/>
          <a:p>
            <a:pPr lvl="0">
              <a:spcBef>
                <a:spcPts val="0"/>
              </a:spcBef>
              <a:buNone/>
            </a:pPr>
            <a:r>
              <a:rPr lang="en-US" sz="3600" dirty="0" smtClean="0">
                <a:solidFill>
                  <a:schemeClr val="tx1"/>
                </a:solidFill>
                <a:latin typeface="Britannic Bold" charset="0"/>
                <a:ea typeface="Britannic Bold" charset="0"/>
                <a:cs typeface="Britannic Bold" charset="0"/>
                <a:sym typeface="Permanent Marker"/>
              </a:rPr>
              <a:t>Importance of Race</a:t>
            </a:r>
            <a:endParaRPr lang="en" sz="3600" dirty="0">
              <a:solidFill>
                <a:schemeClr val="tx1"/>
              </a:solidFill>
              <a:latin typeface="Britannic Bold" charset="0"/>
              <a:ea typeface="Britannic Bold" charset="0"/>
              <a:cs typeface="Britannic Bold" charset="0"/>
              <a:sym typeface="Permanent Marker"/>
            </a:endParaRPr>
          </a:p>
        </p:txBody>
      </p:sp>
      <p:graphicFrame>
        <p:nvGraphicFramePr>
          <p:cNvPr id="4" name="Chart 3"/>
          <p:cNvGraphicFramePr>
            <a:graphicFrameLocks/>
          </p:cNvGraphicFramePr>
          <p:nvPr>
            <p:extLst>
              <p:ext uri="{D42A27DB-BD31-4B8C-83A1-F6EECF244321}">
                <p14:modId xmlns:p14="http://schemas.microsoft.com/office/powerpoint/2010/main" val="662319102"/>
              </p:ext>
            </p:extLst>
          </p:nvPr>
        </p:nvGraphicFramePr>
        <p:xfrm>
          <a:off x="-24064" y="1475850"/>
          <a:ext cx="5124659" cy="29755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1075304357"/>
              </p:ext>
            </p:extLst>
          </p:nvPr>
        </p:nvGraphicFramePr>
        <p:xfrm>
          <a:off x="4256534" y="1461407"/>
          <a:ext cx="5118577" cy="2990012"/>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648797" y="4667143"/>
            <a:ext cx="1802623" cy="338554"/>
          </a:xfrm>
          <a:prstGeom prst="rect">
            <a:avLst/>
          </a:prstGeom>
          <a:noFill/>
        </p:spPr>
        <p:txBody>
          <a:bodyPr wrap="square" rtlCol="0">
            <a:spAutoFit/>
          </a:bodyPr>
          <a:lstStyle/>
          <a:p>
            <a:r>
              <a:rPr lang="en-US" sz="1600" dirty="0" smtClean="0">
                <a:solidFill>
                  <a:schemeClr val="tx1"/>
                </a:solidFill>
                <a:latin typeface="DIN Condensed" charset="0"/>
                <a:ea typeface="DIN Condensed" charset="0"/>
                <a:cs typeface="DIN Condensed" charset="0"/>
              </a:rPr>
              <a:t>Race Ranked in Top 3</a:t>
            </a:r>
            <a:endParaRPr lang="en-US" sz="1600" dirty="0">
              <a:solidFill>
                <a:schemeClr val="tx1"/>
              </a:solidFill>
              <a:latin typeface="DIN Condensed" charset="0"/>
              <a:ea typeface="DIN Condensed" charset="0"/>
              <a:cs typeface="DIN Condensed" charset="0"/>
            </a:endParaRPr>
          </a:p>
        </p:txBody>
      </p:sp>
      <p:sp>
        <p:nvSpPr>
          <p:cNvPr id="3" name="Rectangle 2"/>
          <p:cNvSpPr/>
          <p:nvPr/>
        </p:nvSpPr>
        <p:spPr>
          <a:xfrm>
            <a:off x="2427733" y="4743159"/>
            <a:ext cx="221064" cy="186522"/>
          </a:xfrm>
          <a:prstGeom prst="rect">
            <a:avLst/>
          </a:prstGeom>
          <a:solidFill>
            <a:schemeClr val="accent4"/>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884556" y="4743496"/>
            <a:ext cx="216039" cy="1865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5100595" y="4667143"/>
            <a:ext cx="1939332" cy="338554"/>
          </a:xfrm>
          <a:prstGeom prst="rect">
            <a:avLst/>
          </a:prstGeom>
          <a:noFill/>
        </p:spPr>
        <p:txBody>
          <a:bodyPr wrap="square" rtlCol="0">
            <a:spAutoFit/>
          </a:bodyPr>
          <a:lstStyle/>
          <a:p>
            <a:r>
              <a:rPr lang="en-US" sz="1600" dirty="0" smtClean="0">
                <a:solidFill>
                  <a:schemeClr val="tx1"/>
                </a:solidFill>
                <a:latin typeface="DIN Condensed" charset="0"/>
                <a:ea typeface="DIN Condensed" charset="0"/>
                <a:cs typeface="DIN Condensed" charset="0"/>
              </a:rPr>
              <a:t>Race Ranked Lower </a:t>
            </a:r>
            <a:endParaRPr lang="en-US" sz="1600" dirty="0">
              <a:solidFill>
                <a:schemeClr val="tx1"/>
              </a:solidFill>
              <a:latin typeface="DIN Condensed" charset="0"/>
              <a:ea typeface="DIN Condensed" charset="0"/>
              <a:cs typeface="DIN Condensed"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BD4EB"/>
            </a:gs>
            <a:gs pos="100000">
              <a:srgbClr val="9180BB"/>
            </a:gs>
          </a:gsLst>
          <a:lin ang="5400012" scaled="0"/>
        </a:gradFill>
        <a:effectLst/>
      </p:bgPr>
    </p:bg>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US" sz="4000" dirty="0" smtClean="0">
                <a:latin typeface="Britannic Bold" charset="0"/>
                <a:ea typeface="Britannic Bold" charset="0"/>
                <a:cs typeface="Britannic Bold" charset="0"/>
                <a:sym typeface="Permanent Marker"/>
              </a:rPr>
              <a:t>Tacoma Research Project</a:t>
            </a:r>
            <a:endParaRPr lang="en" sz="4000" dirty="0">
              <a:latin typeface="Britannic Bold" charset="0"/>
              <a:ea typeface="Britannic Bold" charset="0"/>
              <a:cs typeface="Britannic Bold" charset="0"/>
              <a:sym typeface="Permanent Marker"/>
            </a:endParaRPr>
          </a:p>
        </p:txBody>
      </p:sp>
      <p:sp>
        <p:nvSpPr>
          <p:cNvPr id="98" name="Shape 98"/>
          <p:cNvSpPr txBox="1">
            <a:spLocks noGrp="1"/>
          </p:cNvSpPr>
          <p:nvPr>
            <p:ph type="body" idx="1"/>
          </p:nvPr>
        </p:nvSpPr>
        <p:spPr>
          <a:xfrm>
            <a:off x="311700" y="1420794"/>
            <a:ext cx="8520600" cy="3339000"/>
          </a:xfrm>
          <a:prstGeom prst="rect">
            <a:avLst/>
          </a:prstGeom>
        </p:spPr>
        <p:txBody>
          <a:bodyPr lIns="91425" tIns="91425" rIns="91425" bIns="91425" anchor="t" anchorCtr="0">
            <a:noAutofit/>
          </a:bodyPr>
          <a:lstStyle/>
          <a:p>
            <a:pPr marL="457200" lvl="0" indent="-368300" rtl="0">
              <a:spcBef>
                <a:spcPts val="0"/>
              </a:spcBef>
              <a:spcAft>
                <a:spcPts val="1000"/>
              </a:spcAft>
              <a:buSzPct val="100000"/>
              <a:buFont typeface="Oswald"/>
              <a:buChar char="➢"/>
            </a:pPr>
            <a:r>
              <a:rPr lang="en" sz="2400" dirty="0">
                <a:latin typeface="DIN Condensed" charset="0"/>
                <a:ea typeface="DIN Condensed" charset="0"/>
                <a:cs typeface="DIN Condensed" charset="0"/>
                <a:sym typeface="Oswald"/>
              </a:rPr>
              <a:t>Children </a:t>
            </a:r>
            <a:r>
              <a:rPr lang="en" sz="2400" dirty="0" smtClean="0">
                <a:latin typeface="DIN Condensed" charset="0"/>
                <a:ea typeface="DIN Condensed" charset="0"/>
                <a:cs typeface="DIN Condensed" charset="0"/>
                <a:sym typeface="Oswald"/>
              </a:rPr>
              <a:t>were </a:t>
            </a:r>
            <a:r>
              <a:rPr lang="en" sz="2400" dirty="0">
                <a:latin typeface="DIN Condensed" charset="0"/>
                <a:ea typeface="DIN Condensed" charset="0"/>
                <a:cs typeface="DIN Condensed" charset="0"/>
                <a:sym typeface="Oswald"/>
              </a:rPr>
              <a:t>interviewed in 2014 and 2016</a:t>
            </a:r>
          </a:p>
          <a:p>
            <a:pPr marL="457200" lvl="0" indent="-368300" rtl="0">
              <a:spcBef>
                <a:spcPts val="0"/>
              </a:spcBef>
              <a:spcAft>
                <a:spcPts val="1000"/>
              </a:spcAft>
              <a:buSzPct val="100000"/>
              <a:buFont typeface="Oswald"/>
              <a:buChar char="➢"/>
            </a:pPr>
            <a:r>
              <a:rPr lang="en" sz="2400" dirty="0" smtClean="0">
                <a:latin typeface="DIN Condensed" charset="0"/>
                <a:ea typeface="DIN Condensed" charset="0"/>
                <a:cs typeface="DIN Condensed" charset="0"/>
                <a:sym typeface="Oswald"/>
              </a:rPr>
              <a:t>Identity </a:t>
            </a:r>
            <a:r>
              <a:rPr lang="en" sz="2400" dirty="0">
                <a:latin typeface="DIN Condensed" charset="0"/>
                <a:ea typeface="DIN Condensed" charset="0"/>
                <a:cs typeface="DIN Condensed" charset="0"/>
                <a:sym typeface="Oswald"/>
              </a:rPr>
              <a:t>cards were used to measure centrality that gender &amp; race had on the child’s identity </a:t>
            </a:r>
          </a:p>
          <a:p>
            <a:pPr marL="457200" lvl="0" indent="-368300" rtl="0">
              <a:spcBef>
                <a:spcPts val="0"/>
              </a:spcBef>
              <a:spcAft>
                <a:spcPts val="1000"/>
              </a:spcAft>
              <a:buSzPct val="100000"/>
              <a:buFont typeface="Oswald"/>
              <a:buChar char="➢"/>
            </a:pPr>
            <a:r>
              <a:rPr lang="en" sz="2400" dirty="0">
                <a:latin typeface="DIN Condensed" charset="0"/>
                <a:ea typeface="DIN Condensed" charset="0"/>
                <a:cs typeface="DIN Condensed" charset="0"/>
                <a:sym typeface="Oswald"/>
              </a:rPr>
              <a:t>Any changes in the individual responses of the children between the two years could be due to</a:t>
            </a:r>
            <a:r>
              <a:rPr lang="en" sz="2400" dirty="0">
                <a:solidFill>
                  <a:schemeClr val="accent5">
                    <a:lumMod val="50000"/>
                  </a:schemeClr>
                </a:solidFill>
                <a:latin typeface="DIN Condensed" charset="0"/>
                <a:ea typeface="DIN Condensed" charset="0"/>
                <a:cs typeface="DIN Condensed" charset="0"/>
                <a:sym typeface="Oswald"/>
              </a:rPr>
              <a:t> </a:t>
            </a:r>
            <a:r>
              <a:rPr lang="en" sz="2400" b="1" dirty="0">
                <a:solidFill>
                  <a:schemeClr val="accent4"/>
                </a:solidFill>
                <a:latin typeface="DIN Condensed" charset="0"/>
                <a:ea typeface="DIN Condensed" charset="0"/>
                <a:cs typeface="DIN Condensed" charset="0"/>
                <a:sym typeface="Oswald"/>
              </a:rPr>
              <a:t>maturation</a:t>
            </a:r>
            <a:r>
              <a:rPr lang="en" sz="2400" dirty="0">
                <a:solidFill>
                  <a:schemeClr val="accent5">
                    <a:lumMod val="50000"/>
                  </a:schemeClr>
                </a:solidFill>
                <a:latin typeface="DIN Condensed" charset="0"/>
                <a:ea typeface="DIN Condensed" charset="0"/>
                <a:cs typeface="DIN Condensed" charset="0"/>
                <a:sym typeface="Oswald"/>
              </a:rPr>
              <a:t> </a:t>
            </a:r>
            <a:r>
              <a:rPr lang="en" sz="2400" dirty="0">
                <a:latin typeface="DIN Condensed" charset="0"/>
                <a:ea typeface="DIN Condensed" charset="0"/>
                <a:cs typeface="DIN Condensed" charset="0"/>
                <a:sym typeface="Oswald"/>
              </a:rPr>
              <a:t>and </a:t>
            </a:r>
            <a:r>
              <a:rPr lang="en" sz="2400" dirty="0">
                <a:solidFill>
                  <a:schemeClr val="accent4"/>
                </a:solidFill>
                <a:latin typeface="DIN Condensed" charset="0"/>
                <a:ea typeface="DIN Condensed" charset="0"/>
                <a:cs typeface="DIN Condensed" charset="0"/>
                <a:sym typeface="Oswald"/>
              </a:rPr>
              <a:t>macro context change </a:t>
            </a:r>
          </a:p>
          <a:p>
            <a:pPr lvl="0">
              <a:spcBef>
                <a:spcPts val="0"/>
              </a:spcBef>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5D0D0"/>
            </a:gs>
            <a:gs pos="100000">
              <a:srgbClr val="D96868"/>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700" y="309517"/>
            <a:ext cx="8520600" cy="607800"/>
          </a:xfrm>
        </p:spPr>
        <p:txBody>
          <a:bodyPr/>
          <a:lstStyle/>
          <a:p>
            <a:r>
              <a:rPr lang="en-US" sz="4000" dirty="0" smtClean="0">
                <a:latin typeface="Britannic Bold" charset="0"/>
                <a:ea typeface="Britannic Bold" charset="0"/>
                <a:cs typeface="Britannic Bold" charset="0"/>
              </a:rPr>
              <a:t>Change in Importance of Race</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a:xfrm>
            <a:off x="311700" y="1018861"/>
            <a:ext cx="8520600" cy="900376"/>
          </a:xfrm>
        </p:spPr>
        <p:txBody>
          <a:bodyPr/>
          <a:lstStyle/>
          <a:p>
            <a:pPr marL="457200" lvl="0" indent="-355600">
              <a:lnSpc>
                <a:spcPct val="100000"/>
              </a:lnSpc>
              <a:spcAft>
                <a:spcPts val="900"/>
              </a:spcAft>
              <a:buFont typeface="Oswald"/>
              <a:buChar char="➢"/>
            </a:pPr>
            <a:r>
              <a:rPr lang="en" dirty="0">
                <a:solidFill>
                  <a:schemeClr val="accent4"/>
                </a:solidFill>
                <a:latin typeface="DIN Condensed" charset="0"/>
                <a:ea typeface="DIN Condensed" charset="0"/>
                <a:cs typeface="DIN Condensed" charset="0"/>
                <a:sym typeface="Oswald"/>
              </a:rPr>
              <a:t>Wave 1 </a:t>
            </a:r>
            <a:r>
              <a:rPr lang="en" dirty="0">
                <a:latin typeface="DIN Condensed" charset="0"/>
                <a:ea typeface="DIN Condensed" charset="0"/>
                <a:cs typeface="DIN Condensed" charset="0"/>
                <a:sym typeface="Oswald"/>
              </a:rPr>
              <a:t>→ majority of the kids said that race doesn’t matter (67%)</a:t>
            </a:r>
          </a:p>
          <a:p>
            <a:pPr marL="457200" lvl="0" indent="-355600">
              <a:lnSpc>
                <a:spcPct val="100000"/>
              </a:lnSpc>
              <a:spcAft>
                <a:spcPts val="900"/>
              </a:spcAft>
              <a:buFont typeface="Oswald"/>
              <a:buChar char="➢"/>
            </a:pPr>
            <a:r>
              <a:rPr lang="en" dirty="0">
                <a:solidFill>
                  <a:schemeClr val="accent4"/>
                </a:solidFill>
                <a:latin typeface="DIN Condensed" charset="0"/>
                <a:ea typeface="DIN Condensed" charset="0"/>
                <a:cs typeface="DIN Condensed" charset="0"/>
                <a:sym typeface="Oswald"/>
              </a:rPr>
              <a:t>Wave 2 </a:t>
            </a:r>
            <a:r>
              <a:rPr lang="en" dirty="0">
                <a:latin typeface="DIN Condensed" charset="0"/>
                <a:ea typeface="DIN Condensed" charset="0"/>
                <a:cs typeface="DIN Condensed" charset="0"/>
                <a:sym typeface="Oswald"/>
              </a:rPr>
              <a:t>→ dramatic shift in which only 11% kids said that race doesn’t matter</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TextBox 3"/>
          <p:cNvSpPr txBox="1"/>
          <p:nvPr/>
        </p:nvSpPr>
        <p:spPr>
          <a:xfrm>
            <a:off x="2668205" y="4881890"/>
            <a:ext cx="2863780" cy="553998"/>
          </a:xfrm>
          <a:prstGeom prst="rect">
            <a:avLst/>
          </a:prstGeom>
          <a:noFill/>
        </p:spPr>
        <p:txBody>
          <a:bodyPr wrap="square" rtlCol="0">
            <a:spAutoFit/>
          </a:bodyPr>
          <a:lstStyle/>
          <a:p>
            <a:pPr algn="ctr"/>
            <a:r>
              <a:rPr lang="en-US" sz="1600" i="1" dirty="0">
                <a:solidFill>
                  <a:schemeClr val="bg1"/>
                </a:solidFill>
                <a:latin typeface="DIN Condensed" charset="0"/>
                <a:ea typeface="DIN Condensed" charset="0"/>
                <a:cs typeface="DIN Condensed" charset="0"/>
              </a:rPr>
              <a:t>Wilks’</a:t>
            </a:r>
            <a:r>
              <a:rPr lang="en-US" sz="1600" dirty="0">
                <a:solidFill>
                  <a:schemeClr val="bg1"/>
                </a:solidFill>
                <a:latin typeface="DIN Condensed" charset="0"/>
                <a:ea typeface="DIN Condensed" charset="0"/>
                <a:cs typeface="DIN Condensed" charset="0"/>
                <a:sym typeface="Symbol" charset="2"/>
              </a:rPr>
              <a:t></a:t>
            </a:r>
            <a:r>
              <a:rPr lang="en-US" sz="1600" dirty="0">
                <a:solidFill>
                  <a:schemeClr val="bg1"/>
                </a:solidFill>
                <a:latin typeface="DIN Condensed" charset="0"/>
                <a:ea typeface="DIN Condensed" charset="0"/>
                <a:cs typeface="DIN Condensed" charset="0"/>
              </a:rPr>
              <a:t> (1, 97) = .91, </a:t>
            </a:r>
            <a:r>
              <a:rPr lang="en-US" sz="1600" i="1" dirty="0">
                <a:solidFill>
                  <a:schemeClr val="bg1"/>
                </a:solidFill>
                <a:latin typeface="DIN Condensed" charset="0"/>
                <a:ea typeface="DIN Condensed" charset="0"/>
                <a:cs typeface="DIN Condensed" charset="0"/>
              </a:rPr>
              <a:t>p </a:t>
            </a:r>
            <a:r>
              <a:rPr lang="en-US" sz="1600" dirty="0">
                <a:solidFill>
                  <a:schemeClr val="bg1"/>
                </a:solidFill>
                <a:latin typeface="DIN Condensed" charset="0"/>
                <a:ea typeface="DIN Condensed" charset="0"/>
                <a:cs typeface="DIN Condensed" charset="0"/>
              </a:rPr>
              <a:t>&lt; .01, </a:t>
            </a:r>
            <a:r>
              <a:rPr lang="en-US" sz="1600" dirty="0">
                <a:solidFill>
                  <a:schemeClr val="bg1"/>
                </a:solidFill>
                <a:latin typeface="DIN Condensed" charset="0"/>
                <a:ea typeface="DIN Condensed" charset="0"/>
                <a:cs typeface="DIN Condensed" charset="0"/>
                <a:sym typeface="Symbol" charset="2"/>
              </a:rPr>
              <a:t></a:t>
            </a:r>
            <a:r>
              <a:rPr lang="en-US" sz="1600" baseline="30000" dirty="0">
                <a:solidFill>
                  <a:schemeClr val="bg1"/>
                </a:solidFill>
                <a:latin typeface="DIN Condensed" charset="0"/>
                <a:ea typeface="DIN Condensed" charset="0"/>
                <a:cs typeface="DIN Condensed" charset="0"/>
              </a:rPr>
              <a:t>2</a:t>
            </a:r>
            <a:r>
              <a:rPr lang="en-US" sz="1600" dirty="0">
                <a:solidFill>
                  <a:schemeClr val="bg1"/>
                </a:solidFill>
                <a:latin typeface="DIN Condensed" charset="0"/>
                <a:ea typeface="DIN Condensed" charset="0"/>
                <a:cs typeface="DIN Condensed" charset="0"/>
              </a:rPr>
              <a:t> = .09.</a:t>
            </a:r>
          </a:p>
          <a:p>
            <a:pPr algn="ct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4272242691"/>
              </p:ext>
            </p:extLst>
          </p:nvPr>
        </p:nvGraphicFramePr>
        <p:xfrm>
          <a:off x="1266824" y="1838848"/>
          <a:ext cx="5897651" cy="30430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788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1"/>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700" y="309516"/>
            <a:ext cx="8520600" cy="607800"/>
          </a:xfrm>
        </p:spPr>
        <p:txBody>
          <a:bodyPr/>
          <a:lstStyle/>
          <a:p>
            <a:r>
              <a:rPr lang="en-US" sz="4000" dirty="0" smtClean="0">
                <a:latin typeface="Britannic Bold" charset="0"/>
                <a:ea typeface="Britannic Bold" charset="0"/>
                <a:cs typeface="Britannic Bold" charset="0"/>
              </a:rPr>
              <a:t>Macro Context Change</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a:xfrm>
            <a:off x="311700" y="1491130"/>
            <a:ext cx="8520600" cy="3339000"/>
          </a:xfrm>
        </p:spPr>
        <p:txBody>
          <a:bodyPr/>
          <a:lstStyle/>
          <a:p>
            <a:pPr marL="457200" lvl="0" indent="-355600">
              <a:lnSpc>
                <a:spcPct val="100000"/>
              </a:lnSpc>
              <a:spcBef>
                <a:spcPts val="300"/>
              </a:spcBef>
              <a:spcAft>
                <a:spcPts val="900"/>
              </a:spcAft>
              <a:buFont typeface="Wingdings" charset="2"/>
              <a:buChar char="Ø"/>
            </a:pPr>
            <a:r>
              <a:rPr lang="en-US" sz="2400" dirty="0" smtClean="0">
                <a:solidFill>
                  <a:schemeClr val="accent4"/>
                </a:solidFill>
                <a:latin typeface="DIN Condensed" charset="0"/>
                <a:ea typeface="DIN Condensed" charset="0"/>
                <a:cs typeface="DIN Condensed" charset="0"/>
                <a:sym typeface="Oswald"/>
              </a:rPr>
              <a:t>Coincidentally</a:t>
            </a:r>
            <a:r>
              <a:rPr lang="en-US" sz="2400" dirty="0" smtClean="0">
                <a:latin typeface="DIN Condensed" charset="0"/>
                <a:ea typeface="DIN Condensed" charset="0"/>
                <a:cs typeface="DIN Condensed" charset="0"/>
                <a:sym typeface="Oswald"/>
              </a:rPr>
              <a:t>, the first wave of interviews took place before the Michael Brown incident and the second wave of interviews took place after it</a:t>
            </a:r>
          </a:p>
          <a:p>
            <a:pPr marL="457200" lvl="0" indent="-355600">
              <a:lnSpc>
                <a:spcPct val="100000"/>
              </a:lnSpc>
              <a:spcBef>
                <a:spcPts val="300"/>
              </a:spcBef>
              <a:spcAft>
                <a:spcPts val="900"/>
              </a:spcAft>
              <a:buFont typeface="Oswald"/>
              <a:buChar char="➢"/>
            </a:pPr>
            <a:r>
              <a:rPr lang="en-US" sz="2400" dirty="0" smtClean="0">
                <a:latin typeface="DIN Condensed" charset="0"/>
                <a:ea typeface="DIN Condensed" charset="0"/>
                <a:cs typeface="DIN Condensed" charset="0"/>
                <a:sym typeface="Oswald"/>
              </a:rPr>
              <a:t>The Michael Brown incident was the turnkey for the </a:t>
            </a:r>
            <a:r>
              <a:rPr lang="en-US" sz="2400" dirty="0" smtClean="0">
                <a:solidFill>
                  <a:schemeClr val="accent4"/>
                </a:solidFill>
                <a:latin typeface="DIN Condensed" charset="0"/>
                <a:ea typeface="DIN Condensed" charset="0"/>
                <a:cs typeface="DIN Condensed" charset="0"/>
                <a:sym typeface="Oswald"/>
              </a:rPr>
              <a:t>#BlackLivesMatter </a:t>
            </a:r>
            <a:r>
              <a:rPr lang="en-US" sz="2400" dirty="0" smtClean="0">
                <a:latin typeface="DIN Condensed" charset="0"/>
                <a:ea typeface="DIN Condensed" charset="0"/>
                <a:cs typeface="DIN Condensed" charset="0"/>
                <a:sym typeface="Oswald"/>
              </a:rPr>
              <a:t>Movement</a:t>
            </a:r>
          </a:p>
          <a:p>
            <a:pPr marL="457200" lvl="0" indent="-355600">
              <a:lnSpc>
                <a:spcPct val="100000"/>
              </a:lnSpc>
              <a:spcBef>
                <a:spcPts val="300"/>
              </a:spcBef>
              <a:spcAft>
                <a:spcPts val="900"/>
              </a:spcAft>
              <a:buFont typeface="Oswald"/>
              <a:buChar char="➢"/>
            </a:pPr>
            <a:r>
              <a:rPr lang="en-US" sz="2400" dirty="0" smtClean="0">
                <a:latin typeface="DIN Condensed" charset="0"/>
                <a:ea typeface="DIN Condensed" charset="0"/>
                <a:cs typeface="DIN Condensed" charset="0"/>
                <a:sym typeface="Oswald"/>
              </a:rPr>
              <a:t>Looking for evidence on how context can shift a child’s perspective and identity</a:t>
            </a:r>
          </a:p>
          <a:p>
            <a:pPr marL="457200" indent="-355600">
              <a:lnSpc>
                <a:spcPct val="100000"/>
              </a:lnSpc>
              <a:spcBef>
                <a:spcPts val="300"/>
              </a:spcBef>
              <a:spcAft>
                <a:spcPts val="900"/>
              </a:spcAft>
              <a:buFont typeface="Oswald"/>
              <a:buChar char="➢"/>
            </a:pPr>
            <a:r>
              <a:rPr lang="en" sz="2400" dirty="0">
                <a:latin typeface="DIN Condensed" charset="0"/>
                <a:ea typeface="DIN Condensed" charset="0"/>
                <a:cs typeface="DIN Condensed" charset="0"/>
                <a:sym typeface="Oswald"/>
              </a:rPr>
              <a:t>#BLM was a </a:t>
            </a:r>
            <a:r>
              <a:rPr lang="en" sz="2400" dirty="0">
                <a:solidFill>
                  <a:schemeClr val="accent4"/>
                </a:solidFill>
                <a:latin typeface="DIN Condensed" charset="0"/>
                <a:ea typeface="DIN Condensed" charset="0"/>
                <a:cs typeface="DIN Condensed" charset="0"/>
                <a:sym typeface="Oswald"/>
              </a:rPr>
              <a:t>macro context change </a:t>
            </a:r>
            <a:r>
              <a:rPr lang="en" sz="2400" dirty="0">
                <a:latin typeface="DIN Condensed" charset="0"/>
                <a:ea typeface="DIN Condensed" charset="0"/>
                <a:cs typeface="DIN Condensed" charset="0"/>
                <a:sym typeface="Oswald"/>
              </a:rPr>
              <a:t>that “forced” kids to say race </a:t>
            </a:r>
            <a:r>
              <a:rPr lang="en" sz="2400" dirty="0" smtClean="0">
                <a:latin typeface="DIN Condensed" charset="0"/>
                <a:ea typeface="DIN Condensed" charset="0"/>
                <a:cs typeface="DIN Condensed" charset="0"/>
                <a:sym typeface="Oswald"/>
              </a:rPr>
              <a:t>matters</a:t>
            </a:r>
            <a:endParaRPr lang="en-US" sz="2400" dirty="0">
              <a:latin typeface="DIN Condensed" charset="0"/>
              <a:ea typeface="DIN Condensed" charset="0"/>
              <a:cs typeface="DIN Condensed" charset="0"/>
              <a:sym typeface="Oswald"/>
            </a:endParaRPr>
          </a:p>
          <a:p>
            <a:pPr marL="457200" lvl="0" indent="-355600">
              <a:lnSpc>
                <a:spcPct val="100000"/>
              </a:lnSpc>
              <a:spcBef>
                <a:spcPts val="300"/>
              </a:spcBef>
              <a:spcAft>
                <a:spcPts val="900"/>
              </a:spcAft>
              <a:buFont typeface="Oswald"/>
              <a:buChar char="➢"/>
            </a:pPr>
            <a:endParaRPr lang="en-US" sz="2000" dirty="0" smtClean="0">
              <a:latin typeface="DIN Condensed" charset="0"/>
              <a:ea typeface="DIN Condensed" charset="0"/>
              <a:cs typeface="DIN Condensed" charset="0"/>
              <a:sym typeface="Oswald"/>
            </a:endParaRPr>
          </a:p>
          <a:p>
            <a:pPr marL="457200" lvl="0" indent="-355600">
              <a:lnSpc>
                <a:spcPct val="100000"/>
              </a:lnSpc>
              <a:spcBef>
                <a:spcPts val="300"/>
              </a:spcBef>
              <a:spcAft>
                <a:spcPts val="900"/>
              </a:spcAft>
              <a:buFont typeface="Oswald"/>
              <a:buChar char="➢"/>
            </a:pPr>
            <a:endParaRPr lang="en-US" sz="2000" b="1" dirty="0" smtClean="0">
              <a:solidFill>
                <a:srgbClr val="434343"/>
              </a:solidFill>
              <a:latin typeface="DIN Condensed" charset="0"/>
              <a:ea typeface="DIN Condensed" charset="0"/>
              <a:cs typeface="DIN Condensed" charset="0"/>
              <a:sym typeface="Oswald"/>
            </a:endParaRPr>
          </a:p>
        </p:txBody>
      </p:sp>
    </p:spTree>
    <p:extLst>
      <p:ext uri="{BB962C8B-B14F-4D97-AF65-F5344CB8AC3E}">
        <p14:creationId xmlns:p14="http://schemas.microsoft.com/office/powerpoint/2010/main" val="290802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2F2F2"/>
            </a:gs>
            <a:gs pos="100000">
              <a:srgbClr val="A6A6A6"/>
            </a:gs>
          </a:gsLst>
          <a:lin ang="5400012" scaled="0"/>
        </a:gradFill>
        <a:effectLst/>
      </p:bgPr>
    </p:bg>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595100"/>
            <a:ext cx="8520600" cy="3106500"/>
          </a:xfrm>
          <a:prstGeom prst="rect">
            <a:avLst/>
          </a:prstGeom>
        </p:spPr>
        <p:txBody>
          <a:bodyPr lIns="91425" tIns="91425" rIns="91425" bIns="91425" anchor="t" anchorCtr="0">
            <a:noAutofit/>
          </a:bodyPr>
          <a:lstStyle/>
          <a:p>
            <a:pPr lvl="0" algn="ctr">
              <a:spcBef>
                <a:spcPts val="0"/>
              </a:spcBef>
              <a:buNone/>
            </a:pPr>
            <a:r>
              <a:rPr lang="en" sz="6000" dirty="0">
                <a:solidFill>
                  <a:schemeClr val="accent4"/>
                </a:solidFill>
                <a:latin typeface="DIN Condensed" charset="0"/>
                <a:ea typeface="DIN Condensed" charset="0"/>
                <a:cs typeface="DIN Condensed" charset="0"/>
                <a:sym typeface="Oswald"/>
              </a:rPr>
              <a:t>How does a change in the macro context of a child shift how they perceive race?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sz="4000" dirty="0">
                <a:latin typeface="Britannic Bold" charset="0"/>
                <a:ea typeface="Britannic Bold" charset="0"/>
                <a:cs typeface="Britannic Bold" charset="0"/>
                <a:sym typeface="Permanent Marker"/>
              </a:rPr>
              <a:t>Timeline</a:t>
            </a:r>
          </a:p>
        </p:txBody>
      </p:sp>
      <p:cxnSp>
        <p:nvCxnSpPr>
          <p:cNvPr id="115" name="Shape 115"/>
          <p:cNvCxnSpPr/>
          <p:nvPr/>
        </p:nvCxnSpPr>
        <p:spPr>
          <a:xfrm>
            <a:off x="769575" y="2669175"/>
            <a:ext cx="7520400" cy="9600"/>
          </a:xfrm>
          <a:prstGeom prst="straightConnector1">
            <a:avLst/>
          </a:prstGeom>
          <a:noFill/>
          <a:ln w="114300" cap="flat" cmpd="sng">
            <a:solidFill>
              <a:schemeClr val="dk2"/>
            </a:solidFill>
            <a:prstDash val="solid"/>
            <a:round/>
            <a:headEnd type="none" w="lg" len="lg"/>
            <a:tailEnd type="none" w="lg" len="lg"/>
          </a:ln>
        </p:spPr>
      </p:cxnSp>
      <p:cxnSp>
        <p:nvCxnSpPr>
          <p:cNvPr id="116" name="Shape 116"/>
          <p:cNvCxnSpPr/>
          <p:nvPr/>
        </p:nvCxnSpPr>
        <p:spPr>
          <a:xfrm rot="10800000">
            <a:off x="1782825" y="2123650"/>
            <a:ext cx="9600" cy="516300"/>
          </a:xfrm>
          <a:prstGeom prst="straightConnector1">
            <a:avLst/>
          </a:prstGeom>
          <a:noFill/>
          <a:ln w="28575" cap="flat" cmpd="sng">
            <a:solidFill>
              <a:schemeClr val="dk2"/>
            </a:solidFill>
            <a:prstDash val="solid"/>
            <a:round/>
            <a:headEnd type="none" w="lg" len="lg"/>
            <a:tailEnd type="none" w="lg" len="lg"/>
          </a:ln>
        </p:spPr>
      </p:cxnSp>
      <p:sp>
        <p:nvSpPr>
          <p:cNvPr id="117" name="Shape 117"/>
          <p:cNvSpPr txBox="1"/>
          <p:nvPr/>
        </p:nvSpPr>
        <p:spPr>
          <a:xfrm>
            <a:off x="769575" y="1489442"/>
            <a:ext cx="1899600" cy="457800"/>
          </a:xfrm>
          <a:prstGeom prst="rect">
            <a:avLst/>
          </a:prstGeom>
          <a:noFill/>
          <a:ln>
            <a:noFill/>
          </a:ln>
        </p:spPr>
        <p:txBody>
          <a:bodyPr lIns="91425" tIns="91425" rIns="91425" bIns="91425" anchor="t" anchorCtr="0">
            <a:noAutofit/>
          </a:bodyPr>
          <a:lstStyle/>
          <a:p>
            <a:pPr lvl="0" algn="ctr">
              <a:spcBef>
                <a:spcPts val="0"/>
              </a:spcBef>
              <a:buNone/>
            </a:pPr>
            <a:r>
              <a:rPr lang="en" sz="1800" b="1" dirty="0">
                <a:solidFill>
                  <a:schemeClr val="accent4"/>
                </a:solidFill>
                <a:latin typeface="DIN Condensed" charset="0"/>
                <a:ea typeface="DIN Condensed" charset="0"/>
                <a:cs typeface="DIN Condensed" charset="0"/>
                <a:sym typeface="Oswald"/>
              </a:rPr>
              <a:t>May, 2014 </a:t>
            </a:r>
          </a:p>
          <a:p>
            <a:pPr lvl="0" algn="ctr">
              <a:spcBef>
                <a:spcPts val="0"/>
              </a:spcBef>
              <a:buNone/>
            </a:pPr>
            <a:r>
              <a:rPr lang="en" sz="1800" b="1" dirty="0">
                <a:solidFill>
                  <a:schemeClr val="accent4"/>
                </a:solidFill>
                <a:latin typeface="DIN Condensed" charset="0"/>
                <a:ea typeface="DIN Condensed" charset="0"/>
                <a:cs typeface="DIN Condensed" charset="0"/>
                <a:sym typeface="Oswald"/>
              </a:rPr>
              <a:t>1st Wave of Interviews</a:t>
            </a:r>
          </a:p>
          <a:p>
            <a:pPr lvl="0">
              <a:spcBef>
                <a:spcPts val="0"/>
              </a:spcBef>
              <a:buNone/>
            </a:pPr>
            <a:endParaRPr/>
          </a:p>
        </p:txBody>
      </p:sp>
      <p:cxnSp>
        <p:nvCxnSpPr>
          <p:cNvPr id="118" name="Shape 118"/>
          <p:cNvCxnSpPr/>
          <p:nvPr/>
        </p:nvCxnSpPr>
        <p:spPr>
          <a:xfrm>
            <a:off x="2552275" y="2669175"/>
            <a:ext cx="0" cy="662400"/>
          </a:xfrm>
          <a:prstGeom prst="straightConnector1">
            <a:avLst/>
          </a:prstGeom>
          <a:noFill/>
          <a:ln w="28575" cap="flat" cmpd="sng">
            <a:solidFill>
              <a:schemeClr val="dk2"/>
            </a:solidFill>
            <a:prstDash val="solid"/>
            <a:round/>
            <a:headEnd type="none" w="lg" len="lg"/>
            <a:tailEnd type="none" w="lg" len="lg"/>
          </a:ln>
        </p:spPr>
      </p:cxnSp>
      <p:sp>
        <p:nvSpPr>
          <p:cNvPr id="119" name="Shape 119"/>
          <p:cNvSpPr txBox="1"/>
          <p:nvPr/>
        </p:nvSpPr>
        <p:spPr>
          <a:xfrm>
            <a:off x="1334575" y="3399700"/>
            <a:ext cx="2298900" cy="607800"/>
          </a:xfrm>
          <a:prstGeom prst="rect">
            <a:avLst/>
          </a:prstGeom>
          <a:noFill/>
          <a:ln>
            <a:noFill/>
          </a:ln>
        </p:spPr>
        <p:txBody>
          <a:bodyPr lIns="91425" tIns="91425" rIns="91425" bIns="91425" anchor="t" anchorCtr="0">
            <a:noAutofit/>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August 9th, 2014</a:t>
            </a:r>
          </a:p>
          <a:p>
            <a:pPr lvl="0" algn="ctr">
              <a:spcBef>
                <a:spcPts val="0"/>
              </a:spcBef>
              <a:buNone/>
            </a:pPr>
            <a:r>
              <a:rPr lang="en" sz="1800" dirty="0">
                <a:solidFill>
                  <a:srgbClr val="434343"/>
                </a:solidFill>
                <a:latin typeface="DIN Condensed" charset="0"/>
                <a:ea typeface="DIN Condensed" charset="0"/>
                <a:cs typeface="DIN Condensed" charset="0"/>
                <a:sym typeface="Oswald"/>
              </a:rPr>
              <a:t>Shooting of Michael Brown </a:t>
            </a:r>
          </a:p>
        </p:txBody>
      </p:sp>
      <p:cxnSp>
        <p:nvCxnSpPr>
          <p:cNvPr id="120" name="Shape 120"/>
          <p:cNvCxnSpPr/>
          <p:nvPr/>
        </p:nvCxnSpPr>
        <p:spPr>
          <a:xfrm rot="10800000">
            <a:off x="7997675" y="2070450"/>
            <a:ext cx="0" cy="574800"/>
          </a:xfrm>
          <a:prstGeom prst="straightConnector1">
            <a:avLst/>
          </a:prstGeom>
          <a:noFill/>
          <a:ln w="28575" cap="flat" cmpd="sng">
            <a:solidFill>
              <a:schemeClr val="dk2"/>
            </a:solidFill>
            <a:prstDash val="solid"/>
            <a:round/>
            <a:headEnd type="none" w="lg" len="lg"/>
            <a:tailEnd type="none" w="lg" len="lg"/>
          </a:ln>
        </p:spPr>
      </p:cxnSp>
      <p:sp>
        <p:nvSpPr>
          <p:cNvPr id="121" name="Shape 121"/>
          <p:cNvSpPr txBox="1"/>
          <p:nvPr/>
        </p:nvSpPr>
        <p:spPr>
          <a:xfrm>
            <a:off x="6799600" y="1432000"/>
            <a:ext cx="2240400" cy="457800"/>
          </a:xfrm>
          <a:prstGeom prst="rect">
            <a:avLst/>
          </a:prstGeom>
          <a:noFill/>
          <a:ln>
            <a:noFill/>
          </a:ln>
        </p:spPr>
        <p:txBody>
          <a:bodyPr lIns="91425" tIns="91425" rIns="91425" bIns="91425" anchor="t" anchorCtr="0">
            <a:noAutofit/>
          </a:bodyPr>
          <a:lstStyle/>
          <a:p>
            <a:pPr lvl="0" algn="ctr">
              <a:spcBef>
                <a:spcPts val="0"/>
              </a:spcBef>
              <a:buNone/>
            </a:pPr>
            <a:r>
              <a:rPr lang="en" sz="1800" dirty="0">
                <a:solidFill>
                  <a:schemeClr val="accent4"/>
                </a:solidFill>
                <a:latin typeface="DIN Condensed" charset="0"/>
                <a:ea typeface="DIN Condensed" charset="0"/>
                <a:cs typeface="DIN Condensed" charset="0"/>
                <a:sym typeface="Oswald"/>
              </a:rPr>
              <a:t>May, 2016</a:t>
            </a:r>
          </a:p>
          <a:p>
            <a:pPr lvl="0" algn="ctr">
              <a:spcBef>
                <a:spcPts val="0"/>
              </a:spcBef>
              <a:buNone/>
            </a:pPr>
            <a:r>
              <a:rPr lang="en" sz="1800" dirty="0">
                <a:solidFill>
                  <a:schemeClr val="accent4"/>
                </a:solidFill>
                <a:latin typeface="DIN Condensed" charset="0"/>
                <a:ea typeface="DIN Condensed" charset="0"/>
                <a:cs typeface="DIN Condensed" charset="0"/>
                <a:sym typeface="Oswald"/>
              </a:rPr>
              <a:t>2nd Wave of Interviews </a:t>
            </a:r>
          </a:p>
        </p:txBody>
      </p:sp>
      <p:cxnSp>
        <p:nvCxnSpPr>
          <p:cNvPr id="122" name="Shape 122"/>
          <p:cNvCxnSpPr/>
          <p:nvPr/>
        </p:nvCxnSpPr>
        <p:spPr>
          <a:xfrm rot="10800000">
            <a:off x="3633475" y="2113750"/>
            <a:ext cx="0" cy="526200"/>
          </a:xfrm>
          <a:prstGeom prst="straightConnector1">
            <a:avLst/>
          </a:prstGeom>
          <a:noFill/>
          <a:ln w="28575" cap="flat" cmpd="sng">
            <a:solidFill>
              <a:schemeClr val="dk2"/>
            </a:solidFill>
            <a:prstDash val="solid"/>
            <a:round/>
            <a:headEnd type="none" w="lg" len="lg"/>
            <a:tailEnd type="none" w="lg" len="lg"/>
          </a:ln>
        </p:spPr>
      </p:cxnSp>
      <p:sp>
        <p:nvSpPr>
          <p:cNvPr id="123" name="Shape 123"/>
          <p:cNvSpPr txBox="1"/>
          <p:nvPr/>
        </p:nvSpPr>
        <p:spPr>
          <a:xfrm>
            <a:off x="2747100" y="1490450"/>
            <a:ext cx="1899600" cy="457800"/>
          </a:xfrm>
          <a:prstGeom prst="rect">
            <a:avLst/>
          </a:prstGeom>
          <a:noFill/>
          <a:ln>
            <a:noFill/>
          </a:ln>
        </p:spPr>
        <p:txBody>
          <a:bodyPr lIns="91425" tIns="91425" rIns="91425" bIns="91425" anchor="t" anchorCtr="0">
            <a:noAutofit/>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November 22nd, 2014 </a:t>
            </a:r>
          </a:p>
          <a:p>
            <a:pPr lvl="0" algn="ctr">
              <a:spcBef>
                <a:spcPts val="0"/>
              </a:spcBef>
              <a:buNone/>
            </a:pPr>
            <a:r>
              <a:rPr lang="en" sz="1800" dirty="0">
                <a:solidFill>
                  <a:srgbClr val="434343"/>
                </a:solidFill>
                <a:latin typeface="DIN Condensed" charset="0"/>
                <a:ea typeface="DIN Condensed" charset="0"/>
                <a:cs typeface="DIN Condensed" charset="0"/>
                <a:sym typeface="Oswald"/>
              </a:rPr>
              <a:t>Tamir Rice is killed </a:t>
            </a:r>
          </a:p>
        </p:txBody>
      </p:sp>
      <p:cxnSp>
        <p:nvCxnSpPr>
          <p:cNvPr id="124" name="Shape 124"/>
          <p:cNvCxnSpPr/>
          <p:nvPr/>
        </p:nvCxnSpPr>
        <p:spPr>
          <a:xfrm>
            <a:off x="4656425" y="2698400"/>
            <a:ext cx="9900" cy="652800"/>
          </a:xfrm>
          <a:prstGeom prst="straightConnector1">
            <a:avLst/>
          </a:prstGeom>
          <a:noFill/>
          <a:ln w="28575" cap="flat" cmpd="sng">
            <a:solidFill>
              <a:schemeClr val="dk2"/>
            </a:solidFill>
            <a:prstDash val="solid"/>
            <a:round/>
            <a:headEnd type="none" w="lg" len="lg"/>
            <a:tailEnd type="none" w="lg" len="lg"/>
          </a:ln>
        </p:spPr>
      </p:cxnSp>
      <p:sp>
        <p:nvSpPr>
          <p:cNvPr id="125" name="Shape 125"/>
          <p:cNvSpPr txBox="1"/>
          <p:nvPr/>
        </p:nvSpPr>
        <p:spPr>
          <a:xfrm>
            <a:off x="3546125" y="3351200"/>
            <a:ext cx="2240400" cy="379800"/>
          </a:xfrm>
          <a:prstGeom prst="rect">
            <a:avLst/>
          </a:prstGeom>
          <a:noFill/>
          <a:ln>
            <a:noFill/>
          </a:ln>
        </p:spPr>
        <p:txBody>
          <a:bodyPr lIns="91425" tIns="91425" rIns="91425" bIns="91425" anchor="t" anchorCtr="0">
            <a:noAutofit/>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December 22nd, 2014</a:t>
            </a:r>
          </a:p>
          <a:p>
            <a:pPr lvl="0" algn="ctr">
              <a:spcBef>
                <a:spcPts val="0"/>
              </a:spcBef>
              <a:buNone/>
            </a:pPr>
            <a:r>
              <a:rPr lang="en" sz="1800" dirty="0">
                <a:solidFill>
                  <a:srgbClr val="434343"/>
                </a:solidFill>
                <a:latin typeface="DIN Condensed" charset="0"/>
                <a:ea typeface="DIN Condensed" charset="0"/>
                <a:cs typeface="DIN Condensed" charset="0"/>
                <a:sym typeface="Oswald"/>
              </a:rPr>
              <a:t>#BlackLivesMatter Protest fills Mall of America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BD4EB"/>
            </a:gs>
            <a:gs pos="100000">
              <a:srgbClr val="9180BB"/>
            </a:gs>
          </a:gsLst>
          <a:lin ang="5400012" scaled="0"/>
        </a:gradFill>
        <a:effectLst/>
      </p:bgPr>
    </p:bg>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US" sz="4000" dirty="0" smtClean="0">
                <a:latin typeface="Britannic Bold" charset="0"/>
                <a:ea typeface="Britannic Bold" charset="0"/>
                <a:cs typeface="Britannic Bold" charset="0"/>
                <a:sym typeface="Permanent Marker"/>
              </a:rPr>
              <a:t>Coding Process</a:t>
            </a:r>
            <a:endParaRPr lang="en" sz="4000" dirty="0">
              <a:latin typeface="Britannic Bold" charset="0"/>
              <a:ea typeface="Britannic Bold" charset="0"/>
              <a:cs typeface="Britannic Bold" charset="0"/>
              <a:sym typeface="Permanent Marker"/>
            </a:endParaRPr>
          </a:p>
        </p:txBody>
      </p:sp>
      <p:sp>
        <p:nvSpPr>
          <p:cNvPr id="131" name="Shape 131"/>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355600" rtl="0">
              <a:spcBef>
                <a:spcPts val="300"/>
              </a:spcBef>
              <a:spcAft>
                <a:spcPts val="800"/>
              </a:spcAft>
              <a:buSzPct val="100000"/>
              <a:buFont typeface="Oswald"/>
              <a:buChar char="➢"/>
            </a:pPr>
            <a:r>
              <a:rPr lang="en" sz="2400" dirty="0" smtClean="0">
                <a:latin typeface="DIN Condensed" charset="0"/>
                <a:ea typeface="DIN Condensed" charset="0"/>
                <a:cs typeface="DIN Condensed" charset="0"/>
                <a:sym typeface="Oswald"/>
              </a:rPr>
              <a:t>Us</a:t>
            </a:r>
            <a:r>
              <a:rPr lang="en-US" sz="2400" dirty="0" smtClean="0">
                <a:latin typeface="DIN Condensed" charset="0"/>
                <a:ea typeface="DIN Condensed" charset="0"/>
                <a:cs typeface="DIN Condensed" charset="0"/>
                <a:sym typeface="Oswald"/>
              </a:rPr>
              <a:t>ed</a:t>
            </a:r>
            <a:r>
              <a:rPr lang="en" sz="2400" dirty="0" smtClean="0">
                <a:latin typeface="DIN Condensed" charset="0"/>
                <a:ea typeface="DIN Condensed" charset="0"/>
                <a:cs typeface="DIN Condensed" charset="0"/>
                <a:sym typeface="Oswald"/>
              </a:rPr>
              <a:t> </a:t>
            </a:r>
            <a:r>
              <a:rPr lang="en" sz="2400" dirty="0">
                <a:latin typeface="DIN Condensed" charset="0"/>
                <a:ea typeface="DIN Condensed" charset="0"/>
                <a:cs typeface="DIN Condensed" charset="0"/>
                <a:sym typeface="Oswald"/>
              </a:rPr>
              <a:t>interview transcripts to identify buzzwords, recurring themes, ideas, &amp; </a:t>
            </a:r>
            <a:r>
              <a:rPr lang="en" sz="2400" dirty="0" smtClean="0">
                <a:latin typeface="DIN Condensed" charset="0"/>
                <a:ea typeface="DIN Condensed" charset="0"/>
                <a:cs typeface="DIN Condensed" charset="0"/>
                <a:sym typeface="Oswald"/>
              </a:rPr>
              <a:t>core </a:t>
            </a:r>
            <a:r>
              <a:rPr lang="en" sz="2400" dirty="0">
                <a:latin typeface="DIN Condensed" charset="0"/>
                <a:ea typeface="DIN Condensed" charset="0"/>
                <a:cs typeface="DIN Condensed" charset="0"/>
                <a:sym typeface="Oswald"/>
              </a:rPr>
              <a:t>principles relating to #BLM that could explain dramatic shift in the </a:t>
            </a:r>
            <a:r>
              <a:rPr lang="en" sz="2400" dirty="0" smtClean="0">
                <a:latin typeface="DIN Condensed" charset="0"/>
                <a:ea typeface="DIN Condensed" charset="0"/>
                <a:cs typeface="DIN Condensed" charset="0"/>
                <a:sym typeface="Oswald"/>
              </a:rPr>
              <a:t>responses</a:t>
            </a:r>
            <a:endParaRPr lang="en-US" sz="2400" dirty="0" smtClean="0">
              <a:latin typeface="DIN Condensed" charset="0"/>
              <a:ea typeface="DIN Condensed" charset="0"/>
              <a:cs typeface="DIN Condensed" charset="0"/>
              <a:sym typeface="Oswald"/>
            </a:endParaRPr>
          </a:p>
          <a:p>
            <a:pPr marL="457200" lvl="0" indent="-355600">
              <a:spcBef>
                <a:spcPts val="300"/>
              </a:spcBef>
              <a:spcAft>
                <a:spcPts val="800"/>
              </a:spcAft>
              <a:buFont typeface="Oswald"/>
              <a:buChar char="➢"/>
            </a:pPr>
            <a:r>
              <a:rPr lang="en-US" sz="2400" dirty="0">
                <a:latin typeface="DIN Condensed" charset="0"/>
                <a:ea typeface="DIN Condensed" charset="0"/>
                <a:cs typeface="DIN Condensed" charset="0"/>
              </a:rPr>
              <a:t>Interview transcripts were analyzed using a qualitative thematic coding procedure (e.g., Braun &amp; Clark, 2008; Charmaz, 2006)</a:t>
            </a:r>
            <a:endParaRPr lang="en" sz="2400" dirty="0">
              <a:latin typeface="DIN Condensed" charset="0"/>
              <a:ea typeface="DIN Condensed" charset="0"/>
              <a:cs typeface="DIN Condensed" charset="0"/>
              <a:sym typeface="Oswald"/>
            </a:endParaRPr>
          </a:p>
          <a:p>
            <a:pPr marL="457200" lvl="0" indent="-355600" rtl="0">
              <a:spcBef>
                <a:spcPts val="300"/>
              </a:spcBef>
              <a:spcAft>
                <a:spcPts val="800"/>
              </a:spcAft>
              <a:buSzPct val="100000"/>
              <a:buFont typeface="Oswald"/>
              <a:buChar char="➢"/>
            </a:pPr>
            <a:r>
              <a:rPr lang="en" sz="2400" dirty="0" smtClean="0">
                <a:latin typeface="DIN Condensed" charset="0"/>
                <a:ea typeface="DIN Condensed" charset="0"/>
                <a:cs typeface="DIN Condensed" charset="0"/>
                <a:sym typeface="Oswald"/>
              </a:rPr>
              <a:t>I focus</a:t>
            </a:r>
            <a:r>
              <a:rPr lang="en-US" sz="2400" dirty="0" smtClean="0">
                <a:latin typeface="DIN Condensed" charset="0"/>
                <a:ea typeface="DIN Condensed" charset="0"/>
                <a:cs typeface="DIN Condensed" charset="0"/>
                <a:sym typeface="Oswald"/>
              </a:rPr>
              <a:t>ed</a:t>
            </a:r>
            <a:r>
              <a:rPr lang="en" sz="2400" dirty="0" smtClean="0">
                <a:latin typeface="DIN Condensed" charset="0"/>
                <a:ea typeface="DIN Condensed" charset="0"/>
                <a:cs typeface="DIN Condensed" charset="0"/>
                <a:sym typeface="Oswald"/>
              </a:rPr>
              <a:t> </a:t>
            </a:r>
            <a:r>
              <a:rPr lang="en" sz="2400" dirty="0">
                <a:latin typeface="DIN Condensed" charset="0"/>
                <a:ea typeface="DIN Condensed" charset="0"/>
                <a:cs typeface="DIN Condensed" charset="0"/>
                <a:sym typeface="Oswald"/>
              </a:rPr>
              <a:t>on reading </a:t>
            </a:r>
            <a:r>
              <a:rPr lang="en" sz="2400" dirty="0" smtClean="0">
                <a:latin typeface="DIN Condensed" charset="0"/>
                <a:ea typeface="DIN Condensed" charset="0"/>
                <a:cs typeface="DIN Condensed" charset="0"/>
                <a:sym typeface="Oswald"/>
              </a:rPr>
              <a:t>interview</a:t>
            </a:r>
            <a:r>
              <a:rPr lang="en-US" sz="2400" dirty="0" smtClean="0">
                <a:latin typeface="DIN Condensed" charset="0"/>
                <a:ea typeface="DIN Condensed" charset="0"/>
                <a:cs typeface="DIN Condensed" charset="0"/>
                <a:sym typeface="Oswald"/>
              </a:rPr>
              <a:t> transcripts</a:t>
            </a:r>
            <a:r>
              <a:rPr lang="en" sz="2400" dirty="0" smtClean="0">
                <a:latin typeface="DIN Condensed" charset="0"/>
                <a:ea typeface="DIN Condensed" charset="0"/>
                <a:cs typeface="DIN Condensed" charset="0"/>
                <a:sym typeface="Oswald"/>
              </a:rPr>
              <a:t> from</a:t>
            </a:r>
            <a:r>
              <a:rPr lang="en-US" sz="2400" dirty="0" smtClean="0">
                <a:latin typeface="DIN Condensed" charset="0"/>
                <a:ea typeface="DIN Condensed" charset="0"/>
                <a:cs typeface="DIN Condensed" charset="0"/>
                <a:sym typeface="Oswald"/>
              </a:rPr>
              <a:t> 15</a:t>
            </a:r>
            <a:r>
              <a:rPr lang="en" sz="2400" dirty="0" smtClean="0">
                <a:latin typeface="DIN Condensed" charset="0"/>
                <a:ea typeface="DIN Condensed" charset="0"/>
                <a:cs typeface="DIN Condensed" charset="0"/>
                <a:sym typeface="Oswald"/>
              </a:rPr>
              <a:t> </a:t>
            </a:r>
            <a:r>
              <a:rPr lang="en-US" sz="2400" dirty="0">
                <a:solidFill>
                  <a:schemeClr val="accent4"/>
                </a:solidFill>
                <a:latin typeface="DIN Condensed" charset="0"/>
                <a:ea typeface="DIN Condensed" charset="0"/>
                <a:cs typeface="DIN Condensed" charset="0"/>
                <a:sym typeface="Oswald"/>
              </a:rPr>
              <a:t>B</a:t>
            </a:r>
            <a:r>
              <a:rPr lang="en" sz="2400" dirty="0" smtClean="0">
                <a:solidFill>
                  <a:schemeClr val="accent4"/>
                </a:solidFill>
                <a:latin typeface="DIN Condensed" charset="0"/>
                <a:ea typeface="DIN Condensed" charset="0"/>
                <a:cs typeface="DIN Condensed" charset="0"/>
                <a:sym typeface="Oswald"/>
              </a:rPr>
              <a:t>lack </a:t>
            </a:r>
            <a:r>
              <a:rPr lang="en" sz="2400" dirty="0">
                <a:solidFill>
                  <a:schemeClr val="accent4"/>
                </a:solidFill>
                <a:latin typeface="DIN Condensed" charset="0"/>
                <a:ea typeface="DIN Condensed" charset="0"/>
                <a:cs typeface="DIN Condensed" charset="0"/>
                <a:sym typeface="Oswald"/>
              </a:rPr>
              <a:t>girls </a:t>
            </a:r>
            <a:endParaRPr lang="en-US" sz="2400" dirty="0" smtClean="0">
              <a:solidFill>
                <a:schemeClr val="accent4"/>
              </a:solidFill>
              <a:latin typeface="DIN Condensed" charset="0"/>
              <a:ea typeface="DIN Condensed" charset="0"/>
              <a:cs typeface="DIN Condensed" charset="0"/>
              <a:sym typeface="Oswald"/>
            </a:endParaRPr>
          </a:p>
          <a:p>
            <a:pPr marL="457200" lvl="0" indent="-355600" rtl="0">
              <a:spcBef>
                <a:spcPts val="300"/>
              </a:spcBef>
              <a:spcAft>
                <a:spcPts val="800"/>
              </a:spcAft>
              <a:buSzPct val="100000"/>
              <a:buFont typeface="Oswald"/>
              <a:buChar char="➢"/>
            </a:pPr>
            <a:endParaRPr lang="en" sz="2400" dirty="0">
              <a:latin typeface="DIN Condensed" charset="0"/>
              <a:ea typeface="DIN Condensed" charset="0"/>
              <a:cs typeface="DIN Condensed" charset="0"/>
              <a:sym typeface="Oswald"/>
            </a:endParaRPr>
          </a:p>
          <a:p>
            <a:pPr lvl="0">
              <a:spcBef>
                <a:spcPts val="300"/>
              </a:spcBef>
              <a:buNone/>
            </a:pPr>
            <a:endParaRPr dirty="0">
              <a:latin typeface="DIN Condensed" charset="0"/>
              <a:ea typeface="DIN Condensed" charset="0"/>
              <a:cs typeface="DIN Condensed"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5D0D0"/>
            </a:gs>
            <a:gs pos="100000">
              <a:srgbClr val="D96868"/>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700" y="299469"/>
            <a:ext cx="8520600" cy="607800"/>
          </a:xfrm>
        </p:spPr>
        <p:txBody>
          <a:bodyPr/>
          <a:lstStyle/>
          <a:p>
            <a:r>
              <a:rPr lang="en-US" sz="4000" dirty="0" smtClean="0">
                <a:latin typeface="Britannic Bold" charset="0"/>
                <a:ea typeface="Britannic Bold" charset="0"/>
                <a:cs typeface="Britannic Bold" charset="0"/>
                <a:sym typeface="Permanent Marker"/>
              </a:rPr>
              <a:t>Final </a:t>
            </a:r>
            <a:r>
              <a:rPr lang="en" sz="4000" dirty="0" smtClean="0">
                <a:latin typeface="Britannic Bold" charset="0"/>
                <a:ea typeface="Britannic Bold" charset="0"/>
                <a:cs typeface="Britannic Bold" charset="0"/>
                <a:sym typeface="Permanent Marker"/>
              </a:rPr>
              <a:t>Coding </a:t>
            </a:r>
            <a:r>
              <a:rPr lang="en" sz="4000" dirty="0">
                <a:latin typeface="Britannic Bold" charset="0"/>
                <a:ea typeface="Britannic Bold" charset="0"/>
                <a:cs typeface="Britannic Bold" charset="0"/>
                <a:sym typeface="Permanent Marker"/>
              </a:rPr>
              <a:t>Scheme</a:t>
            </a:r>
            <a:endParaRPr lang="en-US" sz="4000" dirty="0"/>
          </a:p>
        </p:txBody>
      </p:sp>
      <p:sp>
        <p:nvSpPr>
          <p:cNvPr id="3" name="Text Placeholder 2"/>
          <p:cNvSpPr>
            <a:spLocks noGrp="1"/>
          </p:cNvSpPr>
          <p:nvPr>
            <p:ph type="body" idx="1"/>
          </p:nvPr>
        </p:nvSpPr>
        <p:spPr>
          <a:xfrm>
            <a:off x="311700" y="1017800"/>
            <a:ext cx="8520600" cy="3339000"/>
          </a:xfrm>
        </p:spPr>
        <p:txBody>
          <a:bodyPr/>
          <a:lstStyle/>
          <a:p>
            <a:pPr lvl="0">
              <a:lnSpc>
                <a:spcPct val="100000"/>
              </a:lnSpc>
              <a:spcAft>
                <a:spcPts val="0"/>
              </a:spcAft>
              <a:buNone/>
            </a:pPr>
            <a:r>
              <a:rPr lang="en" sz="2000" b="1" dirty="0">
                <a:solidFill>
                  <a:schemeClr val="accent4"/>
                </a:solidFill>
                <a:latin typeface="DIN Condensed" charset="0"/>
                <a:ea typeface="DIN Condensed" charset="0"/>
                <a:cs typeface="DIN Condensed" charset="0"/>
                <a:sym typeface="Oswald"/>
              </a:rPr>
              <a:t>Importance of Race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Where do they rank race in relation to other important aspects of their identity?</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“How important is being black to you?”</a:t>
            </a:r>
          </a:p>
          <a:p>
            <a:pPr lvl="0">
              <a:lnSpc>
                <a:spcPct val="100000"/>
              </a:lnSpc>
              <a:spcAft>
                <a:spcPts val="0"/>
              </a:spcAft>
              <a:buNone/>
            </a:pPr>
            <a:r>
              <a:rPr lang="en" sz="2000" b="1" dirty="0">
                <a:solidFill>
                  <a:schemeClr val="accent4"/>
                </a:solidFill>
                <a:latin typeface="DIN Condensed" charset="0"/>
                <a:ea typeface="DIN Condensed" charset="0"/>
                <a:cs typeface="DIN Condensed" charset="0"/>
                <a:sym typeface="Oswald"/>
              </a:rPr>
              <a:t>Content of Race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Micro → personal level ideas of race, references to skin color, peers, hair</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Macro → ideas at the social structural level, racism, history, intersectionality </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Explicit or implicit references to #BLM Movement</a:t>
            </a:r>
          </a:p>
          <a:p>
            <a:pPr lvl="0">
              <a:lnSpc>
                <a:spcPct val="100000"/>
              </a:lnSpc>
              <a:spcAft>
                <a:spcPts val="0"/>
              </a:spcAft>
              <a:buNone/>
            </a:pPr>
            <a:r>
              <a:rPr lang="en" sz="2000" b="1" dirty="0">
                <a:solidFill>
                  <a:schemeClr val="accent4"/>
                </a:solidFill>
                <a:latin typeface="DIN Condensed" charset="0"/>
                <a:ea typeface="DIN Condensed" charset="0"/>
                <a:cs typeface="DIN Condensed" charset="0"/>
                <a:sym typeface="Oswald"/>
              </a:rPr>
              <a:t>Strategies to Negotiate Race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Downplaying Race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Group Pride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Exceptionalism </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Resistance</a:t>
            </a:r>
          </a:p>
          <a:p>
            <a:endParaRPr lang="en-US" dirty="0"/>
          </a:p>
        </p:txBody>
      </p:sp>
    </p:spTree>
    <p:extLst>
      <p:ext uri="{BB962C8B-B14F-4D97-AF65-F5344CB8AC3E}">
        <p14:creationId xmlns:p14="http://schemas.microsoft.com/office/powerpoint/2010/main" val="99073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3923</TotalTime>
  <Words>2315</Words>
  <Application>Microsoft Office PowerPoint</Application>
  <PresentationFormat>On-screen Show (16:9)</PresentationFormat>
  <Paragraphs>197</Paragraphs>
  <Slides>21</Slides>
  <Notes>21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Amatic SC</vt:lpstr>
      <vt:lpstr>AppleGothic</vt:lpstr>
      <vt:lpstr>Arial</vt:lpstr>
      <vt:lpstr>Britannic Bold</vt:lpstr>
      <vt:lpstr>Brush Script MT</vt:lpstr>
      <vt:lpstr>DIN Condensed</vt:lpstr>
      <vt:lpstr>Oswald</vt:lpstr>
      <vt:lpstr>Permanent Marker</vt:lpstr>
      <vt:lpstr>Roboto</vt:lpstr>
      <vt:lpstr>Symbol</vt:lpstr>
      <vt:lpstr>Wingdings</vt:lpstr>
      <vt:lpstr>geometric</vt:lpstr>
      <vt:lpstr>Tacoma Identity Project</vt:lpstr>
      <vt:lpstr>Outline</vt:lpstr>
      <vt:lpstr>Tacoma Research Project</vt:lpstr>
      <vt:lpstr>Change in Importance of Race</vt:lpstr>
      <vt:lpstr>Macro Context Change</vt:lpstr>
      <vt:lpstr>How does a change in the macro context of a child shift how they perceive race?</vt:lpstr>
      <vt:lpstr>Timeline</vt:lpstr>
      <vt:lpstr>Coding Process</vt:lpstr>
      <vt:lpstr>Final Coding Scheme</vt:lpstr>
      <vt:lpstr>Results</vt:lpstr>
      <vt:lpstr>Micro Level </vt:lpstr>
      <vt:lpstr>Content of Race  #BLM References</vt:lpstr>
      <vt:lpstr>Content of Race</vt:lpstr>
      <vt:lpstr>Content of Race</vt:lpstr>
      <vt:lpstr>Strategies to Negotiate Race</vt:lpstr>
      <vt:lpstr>Summary</vt:lpstr>
      <vt:lpstr>Implications + Future Directions</vt:lpstr>
      <vt:lpstr>Acknowledgements</vt:lpstr>
      <vt:lpstr>PowerPoint Presentation</vt:lpstr>
      <vt:lpstr>Coding Scheme Development</vt:lpstr>
      <vt:lpstr>Importance of Race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Tacoma Identity Project</dc:title>
  <cp:lastModifiedBy>Chris Diaz</cp:lastModifiedBy>
  <cp:revision>81</cp:revision>
  <dcterms:modified xsi:type="dcterms:W3CDTF">2017-08-21T19:51:40Z</dcterms:modified>
</cp:coreProperties>
</file>